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93"/>
  </p:notesMasterIdLst>
  <p:handoutMasterIdLst>
    <p:handoutMasterId r:id="rId94"/>
  </p:handoutMasterIdLst>
  <p:sldIdLst>
    <p:sldId id="256" r:id="rId5"/>
    <p:sldId id="460" r:id="rId6"/>
    <p:sldId id="476" r:id="rId7"/>
    <p:sldId id="465" r:id="rId8"/>
    <p:sldId id="477" r:id="rId9"/>
    <p:sldId id="478" r:id="rId10"/>
    <p:sldId id="467" r:id="rId11"/>
    <p:sldId id="479" r:id="rId12"/>
    <p:sldId id="475" r:id="rId13"/>
    <p:sldId id="480" r:id="rId14"/>
    <p:sldId id="481" r:id="rId15"/>
    <p:sldId id="482" r:id="rId16"/>
    <p:sldId id="483" r:id="rId17"/>
    <p:sldId id="484" r:id="rId18"/>
    <p:sldId id="485" r:id="rId19"/>
    <p:sldId id="486" r:id="rId20"/>
    <p:sldId id="561" r:id="rId21"/>
    <p:sldId id="487" r:id="rId22"/>
    <p:sldId id="488" r:id="rId23"/>
    <p:sldId id="489" r:id="rId24"/>
    <p:sldId id="490" r:id="rId25"/>
    <p:sldId id="491" r:id="rId26"/>
    <p:sldId id="492" r:id="rId27"/>
    <p:sldId id="496" r:id="rId28"/>
    <p:sldId id="493" r:id="rId29"/>
    <p:sldId id="495" r:id="rId30"/>
    <p:sldId id="560" r:id="rId31"/>
    <p:sldId id="497" r:id="rId32"/>
    <p:sldId id="498" r:id="rId33"/>
    <p:sldId id="499" r:id="rId34"/>
    <p:sldId id="500" r:id="rId35"/>
    <p:sldId id="559" r:id="rId36"/>
    <p:sldId id="501" r:id="rId37"/>
    <p:sldId id="502" r:id="rId38"/>
    <p:sldId id="503" r:id="rId39"/>
    <p:sldId id="504" r:id="rId40"/>
    <p:sldId id="505" r:id="rId41"/>
    <p:sldId id="506" r:id="rId42"/>
    <p:sldId id="507" r:id="rId43"/>
    <p:sldId id="508" r:id="rId44"/>
    <p:sldId id="509" r:id="rId45"/>
    <p:sldId id="510" r:id="rId46"/>
    <p:sldId id="512" r:id="rId47"/>
    <p:sldId id="514" r:id="rId48"/>
    <p:sldId id="516" r:id="rId49"/>
    <p:sldId id="517" r:id="rId50"/>
    <p:sldId id="518" r:id="rId51"/>
    <p:sldId id="519" r:id="rId52"/>
    <p:sldId id="520" r:id="rId53"/>
    <p:sldId id="521" r:id="rId54"/>
    <p:sldId id="522" r:id="rId55"/>
    <p:sldId id="523" r:id="rId56"/>
    <p:sldId id="524" r:id="rId57"/>
    <p:sldId id="525" r:id="rId58"/>
    <p:sldId id="526" r:id="rId59"/>
    <p:sldId id="527" r:id="rId60"/>
    <p:sldId id="528" r:id="rId61"/>
    <p:sldId id="529" r:id="rId62"/>
    <p:sldId id="530" r:id="rId63"/>
    <p:sldId id="531" r:id="rId64"/>
    <p:sldId id="532" r:id="rId65"/>
    <p:sldId id="533" r:id="rId66"/>
    <p:sldId id="534" r:id="rId67"/>
    <p:sldId id="535" r:id="rId68"/>
    <p:sldId id="536" r:id="rId69"/>
    <p:sldId id="537" r:id="rId70"/>
    <p:sldId id="538" r:id="rId71"/>
    <p:sldId id="539" r:id="rId72"/>
    <p:sldId id="558" r:id="rId73"/>
    <p:sldId id="540" r:id="rId74"/>
    <p:sldId id="541" r:id="rId75"/>
    <p:sldId id="542" r:id="rId76"/>
    <p:sldId id="543" r:id="rId77"/>
    <p:sldId id="544" r:id="rId78"/>
    <p:sldId id="545" r:id="rId79"/>
    <p:sldId id="546" r:id="rId80"/>
    <p:sldId id="547" r:id="rId81"/>
    <p:sldId id="548" r:id="rId82"/>
    <p:sldId id="549" r:id="rId83"/>
    <p:sldId id="550" r:id="rId84"/>
    <p:sldId id="551" r:id="rId85"/>
    <p:sldId id="552" r:id="rId86"/>
    <p:sldId id="554" r:id="rId87"/>
    <p:sldId id="553" r:id="rId88"/>
    <p:sldId id="557" r:id="rId89"/>
    <p:sldId id="555" r:id="rId90"/>
    <p:sldId id="556" r:id="rId91"/>
    <p:sldId id="562" r:id="rId92"/>
  </p:sldIdLst>
  <p:sldSz cx="9144000" cy="6858000" type="screen4x3"/>
  <p:notesSz cx="9928225" cy="6797675"/>
  <p:custDataLst>
    <p:tags r:id="rId9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0D0D"/>
    <a:srgbClr val="F53939"/>
    <a:srgbClr val="F5FC9A"/>
    <a:srgbClr val="B21212"/>
    <a:srgbClr val="FFDC6D"/>
    <a:srgbClr val="A7C4FF"/>
    <a:srgbClr val="C1D6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85" autoAdjust="0"/>
    <p:restoredTop sz="94935" autoAdjust="0"/>
  </p:normalViewPr>
  <p:slideViewPr>
    <p:cSldViewPr>
      <p:cViewPr varScale="1">
        <p:scale>
          <a:sx n="79" d="100"/>
          <a:sy n="79" d="100"/>
        </p:scale>
        <p:origin x="1314"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tags" Target="tags/tag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notesMaster" Target="notesMasters/notesMaster1.xml"/><Relationship Id="rId9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457886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850067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608005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33309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976747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10853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90147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866638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879625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799273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195215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426887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242905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077928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907935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186297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613628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5458542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596207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106028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551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062736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2915681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0471256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7462534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40591993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7996380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4329584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2900183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8979001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160556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3549912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8544521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0743380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1065939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4347161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5078133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5462758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1634365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3424534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63048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2303360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3277818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9115275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8487939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7001520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976433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9675004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0341449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6707763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4039321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115678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9850511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5759284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3003840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9068884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7227340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4281280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22925592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8632793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14215188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7495400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738610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66344687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40379548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1040749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4663676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36801411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42499982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40897707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4046806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87931805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3246896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52061417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9393448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1171065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25335522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6554182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9216501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37719163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23956386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317661339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282785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9502382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 Target="../slides/slide18.xml"/><Relationship Id="rId7" Type="http://schemas.openxmlformats.org/officeDocument/2006/relationships/slide" Target="../slides/slide87.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70.xml"/><Relationship Id="rId5" Type="http://schemas.openxmlformats.org/officeDocument/2006/relationships/slide" Target="../slides/slide33.xml"/><Relationship Id="rId4" Type="http://schemas.openxmlformats.org/officeDocument/2006/relationships/slide" Target="../slides/slide2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6436"/>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96057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1 – D, I and K</a:t>
            </a:r>
            <a:endParaRPr lang="en-GB" sz="113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187311" y="692696"/>
            <a:ext cx="1003898"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2 – Sources of Data</a:t>
            </a:r>
            <a:endParaRPr lang="en-GB" sz="113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262904" y="692696"/>
            <a:ext cx="1062320"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3 – Quality of Information</a:t>
            </a:r>
            <a:endParaRPr lang="en-GB" sz="113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3396919" y="692696"/>
            <a:ext cx="1562162"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4 – Coding, Encoding &amp; Encryption</a:t>
            </a:r>
            <a:endParaRPr lang="en-GB" sz="113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931399"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6" action="ppaction://hlinksldjump"/>
          </p:cNvPr>
          <p:cNvSpPr/>
          <p:nvPr userDrawn="1"/>
        </p:nvSpPr>
        <p:spPr>
          <a:xfrm>
            <a:off x="5030776" y="692696"/>
            <a:ext cx="87588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5 – Data Accuracy</a:t>
            </a:r>
            <a:endParaRPr lang="en-GB" sz="1130" b="1" dirty="0">
              <a:latin typeface="Arial" panose="020B0604020202020204" pitchFamily="34" charset="0"/>
              <a:cs typeface="Arial" panose="020B0604020202020204" pitchFamily="34" charset="0"/>
            </a:endParaRPr>
          </a:p>
        </p:txBody>
      </p:sp>
      <p:sp>
        <p:nvSpPr>
          <p:cNvPr id="12" name="Round Same Side Corner Rectangle 11">
            <a:hlinkClick r:id="rId7" action="ppaction://hlinksldjump"/>
          </p:cNvPr>
          <p:cNvSpPr/>
          <p:nvPr userDrawn="1"/>
        </p:nvSpPr>
        <p:spPr>
          <a:xfrm>
            <a:off x="5978352" y="692696"/>
            <a:ext cx="809149" cy="357190"/>
          </a:xfrm>
          <a:prstGeom prst="round2SameRect">
            <a:avLst/>
          </a:prstGeom>
          <a:gradFill>
            <a:gsLst>
              <a:gs pos="0">
                <a:schemeClr val="accent3">
                  <a:lumMod val="50000"/>
                </a:schemeClr>
              </a:gs>
              <a:gs pos="58000">
                <a:schemeClr val="accent3">
                  <a:lumMod val="75000"/>
                </a:schemeClr>
              </a:gs>
              <a:gs pos="100000">
                <a:schemeClr val="accent3">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Questions</a:t>
            </a:r>
            <a:endParaRPr lang="en-GB" sz="1130" b="1" dirty="0">
              <a:latin typeface="Arial" panose="020B0604020202020204" pitchFamily="34" charset="0"/>
              <a:cs typeface="Arial" panose="020B0604020202020204" pitchFamily="34" charset="0"/>
            </a:endParaRPr>
          </a:p>
        </p:txBody>
      </p:sp>
      <p:pic>
        <p:nvPicPr>
          <p:cNvPr id="13" name="Picture 1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metoffice.gov.uk/public/weather/forecast/map#?map=SignificantWeather&amp;zoom=5&amp;lon=-4.00&amp;lat=55.01&amp;fcTime=1509069600"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bbc.co.uk/contact"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http://www.bbc.com/news" TargetMode="External"/><Relationship Id="rId4" Type="http://schemas.openxmlformats.org/officeDocument/2006/relationships/hyperlink" Target="http://www.bbc.co.uk/radio"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ascii-code.com/"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hyperlink" Target="http://www.unicode-table.com/" TargetMode="External"/><Relationship Id="rId4" Type="http://schemas.openxmlformats.org/officeDocument/2006/relationships/hyperlink" Target="http://www.unicode.org/charts"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9626/Unit%2001/1.4%20-%20What%20Does%20Audio%20Compression%20Sound%20Like-.mp4" TargetMode="External"/><Relationship Id="rId5" Type="http://schemas.openxmlformats.org/officeDocument/2006/relationships/image" Target="../media/image20.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9626/Unit%2001/1.4%20-%20Video%20Compression.mp4"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9626/Unit%2001/1.4%20-%20Image%20File%20Formats.mp4"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9626/Unit%2001/1.4%20-%20Image%20File%20Formats.mp4"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hyperlink" Target="9626/Unit%2001/1.4%20-%20ccpacket.pdf"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hyperlink" Target="9626/Unit%2001/1.4%20-%20What%20is%20SSL-.mp4" TargetMode="External"/><Relationship Id="rId3" Type="http://schemas.openxmlformats.org/officeDocument/2006/relationships/slideLayout" Target="../slideLayouts/slideLayout2.xml"/><Relationship Id="rId7" Type="http://schemas.openxmlformats.org/officeDocument/2006/relationships/image" Target="../media/image2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info.ssl.com/article.aspx?id=10241" TargetMode="External"/><Relationship Id="rId5" Type="http://schemas.openxmlformats.org/officeDocument/2006/relationships/image" Target="../media/image25.png"/><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9.png"/><Relationship Id="rId5" Type="http://schemas.openxmlformats.org/officeDocument/2006/relationships/hyperlink" Target="9626/Unit%2001/1.4%20-%20HTTP,%20HTTPS.mp4" TargetMode="External"/><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34.gif"/></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mailto:john@bldef.co"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hyperlink" Target="mailto:a@b.dek"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www.upcdatabase.com/checkdigit.asp"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9626/Unit%2001/Chapter%2001%20-%20Data,%20Information,%20Knowledge%20and%20Processing.docx"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9626/Unit%2001/Chapter%2001%20-%20Data,%20Information,%20Knowledge%20and%20Processing.docx"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301208"/>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dirty="0" smtClean="0">
                <a:ln w="11430"/>
                <a:solidFill>
                  <a:srgbClr val="FFFF00"/>
                </a:solidFill>
                <a:effectLst>
                  <a:outerShdw blurRad="76200" dist="50800" dir="5400000" algn="tl" rotWithShape="0">
                    <a:srgbClr val="000000">
                      <a:alpha val="65000"/>
                    </a:srgbClr>
                  </a:outerShdw>
                </a:effectLst>
              </a:rPr>
              <a:t>Chapter 01 – Data, Information, Knowledge and Processing</a:t>
            </a:r>
            <a:endParaRPr lang="en-GB" sz="4800" spc="50" dirty="0">
              <a:ln w="11430"/>
              <a:solidFill>
                <a:srgbClr val="FFFF00"/>
              </a:soli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Applied ICT – 9626 - Theory</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76" r="1176" b="31859"/>
          <a:stretch/>
        </p:blipFill>
        <p:spPr>
          <a:xfrm>
            <a:off x="2627784" y="2035880"/>
            <a:ext cx="6336704" cy="2879189"/>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294542"/>
            <a:ext cx="1672346" cy="1606149"/>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2000" dirty="0" smtClean="0"/>
              <a:t>01 – </a:t>
            </a:r>
            <a:r>
              <a:rPr lang="en-US" sz="2000" dirty="0"/>
              <a:t>Data, information, knowledge and </a:t>
            </a:r>
            <a:r>
              <a:rPr lang="en-US" sz="2000" dirty="0" smtClean="0"/>
              <a:t>processing - </a:t>
            </a:r>
            <a:r>
              <a:rPr lang="en-IE" sz="2000" dirty="0" smtClean="0"/>
              <a:t>Syllabus Content</a:t>
            </a:r>
            <a:endParaRPr lang="en-GB" sz="2000" b="1" dirty="0" smtClean="0"/>
          </a:p>
        </p:txBody>
      </p:sp>
      <p:sp>
        <p:nvSpPr>
          <p:cNvPr id="34" name="Rectangle 33"/>
          <p:cNvSpPr/>
          <p:nvPr/>
        </p:nvSpPr>
        <p:spPr>
          <a:xfrm>
            <a:off x="179512" y="1124744"/>
            <a:ext cx="8712968" cy="5678478"/>
          </a:xfrm>
          <a:prstGeom prst="rect">
            <a:avLst/>
          </a:prstGeom>
        </p:spPr>
        <p:txBody>
          <a:bodyPr wrap="square">
            <a:spAutoFit/>
          </a:bodyPr>
          <a:lstStyle/>
          <a:p>
            <a:pPr>
              <a:buClr>
                <a:srgbClr val="0070C0"/>
              </a:buClr>
            </a:pPr>
            <a:r>
              <a:rPr lang="en-US" sz="1650" dirty="0" smtClean="0"/>
              <a:t>Candidates </a:t>
            </a:r>
            <a:r>
              <a:rPr lang="en-US" sz="1650" dirty="0"/>
              <a:t>should be able to:</a:t>
            </a:r>
          </a:p>
          <a:p>
            <a:pPr marL="355600" indent="-355600">
              <a:buClr>
                <a:srgbClr val="0070C0"/>
              </a:buClr>
              <a:buFont typeface="Wingdings 3" panose="05040102010807070707" pitchFamily="18" charset="2"/>
              <a:buChar char=""/>
            </a:pPr>
            <a:r>
              <a:rPr lang="en-US" sz="1650" b="1" dirty="0"/>
              <a:t>1.4 Coding, encoding and encrypting data</a:t>
            </a:r>
          </a:p>
          <a:p>
            <a:pPr marL="711200" indent="-355600">
              <a:buClr>
                <a:srgbClr val="0070C0"/>
              </a:buClr>
              <a:buFont typeface="Wingdings" panose="05000000000000000000" pitchFamily="2" charset="2"/>
              <a:buChar char="§"/>
            </a:pPr>
            <a:r>
              <a:rPr lang="en-US" sz="1650" dirty="0" smtClean="0"/>
              <a:t>describe </a:t>
            </a:r>
            <a:r>
              <a:rPr lang="en-US" sz="1650" dirty="0"/>
              <a:t>the coding of data (including: M for male, F for female) and more intricate codes (</a:t>
            </a:r>
            <a:r>
              <a:rPr lang="en-US" sz="1650" dirty="0" smtClean="0"/>
              <a:t>including: clothing </a:t>
            </a:r>
            <a:r>
              <a:rPr lang="en-US" sz="1650" dirty="0"/>
              <a:t>type, sizes and colour of garment)</a:t>
            </a:r>
          </a:p>
          <a:p>
            <a:pPr marL="711200" indent="-355600">
              <a:buClr>
                <a:srgbClr val="0070C0"/>
              </a:buClr>
              <a:buFont typeface="Wingdings" panose="05000000000000000000" pitchFamily="2" charset="2"/>
              <a:buChar char="§"/>
            </a:pPr>
            <a:r>
              <a:rPr lang="en-US" sz="1650" dirty="0" smtClean="0"/>
              <a:t>discuss </a:t>
            </a:r>
            <a:r>
              <a:rPr lang="en-US" sz="1650" dirty="0"/>
              <a:t>the advantages and disadvantages of the coding of data</a:t>
            </a:r>
          </a:p>
          <a:p>
            <a:pPr marL="711200" indent="-355600">
              <a:buClr>
                <a:srgbClr val="0070C0"/>
              </a:buClr>
              <a:buFont typeface="Wingdings" panose="05000000000000000000" pitchFamily="2" charset="2"/>
              <a:buChar char="§"/>
            </a:pPr>
            <a:r>
              <a:rPr lang="en-US" sz="1650" dirty="0" smtClean="0"/>
              <a:t>evaluate </a:t>
            </a:r>
            <a:r>
              <a:rPr lang="en-US" sz="1650" dirty="0"/>
              <a:t>the need for encoding data and analyse the different methods that can be used to encode </a:t>
            </a:r>
            <a:r>
              <a:rPr lang="en-US" sz="1650" dirty="0" smtClean="0"/>
              <a:t>data (including</a:t>
            </a:r>
            <a:r>
              <a:rPr lang="en-US" sz="1650" dirty="0"/>
              <a:t>: codecs)</a:t>
            </a:r>
          </a:p>
          <a:p>
            <a:pPr marL="711200" indent="-355600">
              <a:buClr>
                <a:srgbClr val="0070C0"/>
              </a:buClr>
              <a:buFont typeface="Wingdings" panose="05000000000000000000" pitchFamily="2" charset="2"/>
              <a:buChar char="§"/>
            </a:pPr>
            <a:r>
              <a:rPr lang="en-US" sz="1650" dirty="0" smtClean="0"/>
              <a:t>define </a:t>
            </a:r>
            <a:r>
              <a:rPr lang="en-US" sz="1650" dirty="0"/>
              <a:t>encryption and describe different methods of encryption (including: symmetric, </a:t>
            </a:r>
            <a:r>
              <a:rPr lang="en-US" sz="1650" dirty="0" smtClean="0"/>
              <a:t>asymmetric, public </a:t>
            </a:r>
            <a:r>
              <a:rPr lang="en-US" sz="1650" dirty="0"/>
              <a:t>key, private key)</a:t>
            </a:r>
          </a:p>
          <a:p>
            <a:pPr marL="711200" indent="-355600">
              <a:buClr>
                <a:srgbClr val="0070C0"/>
              </a:buClr>
              <a:buFont typeface="Wingdings" panose="05000000000000000000" pitchFamily="2" charset="2"/>
              <a:buChar char="§"/>
            </a:pPr>
            <a:r>
              <a:rPr lang="en-US" sz="1650" dirty="0" smtClean="0"/>
              <a:t>evaluate </a:t>
            </a:r>
            <a:r>
              <a:rPr lang="en-US" sz="1650" dirty="0"/>
              <a:t>the need for encryption and how it can be used to protect data such as on a hard disk, email </a:t>
            </a:r>
            <a:r>
              <a:rPr lang="en-US" sz="1650" dirty="0" smtClean="0"/>
              <a:t>or in </a:t>
            </a:r>
            <a:r>
              <a:rPr lang="en-US" sz="1650" dirty="0"/>
              <a:t>HTTPS websites</a:t>
            </a:r>
          </a:p>
          <a:p>
            <a:pPr marL="711200" indent="-355600">
              <a:buClr>
                <a:srgbClr val="0070C0"/>
              </a:buClr>
              <a:buFont typeface="Wingdings" panose="05000000000000000000" pitchFamily="2" charset="2"/>
              <a:buChar char="§"/>
            </a:pPr>
            <a:r>
              <a:rPr lang="en-US" sz="1650" dirty="0" smtClean="0"/>
              <a:t>discuss </a:t>
            </a:r>
            <a:r>
              <a:rPr lang="en-US" sz="1650" dirty="0"/>
              <a:t>encryption protocols (including: the purpose of Secure Socket Layer (SSL)/Transport </a:t>
            </a:r>
            <a:r>
              <a:rPr lang="en-US" sz="1650" dirty="0" smtClean="0"/>
              <a:t>Layer Security </a:t>
            </a:r>
            <a:r>
              <a:rPr lang="en-US" sz="1650" dirty="0"/>
              <a:t>(TLS) and the use of SSL/TLS in client server communication)</a:t>
            </a:r>
          </a:p>
          <a:p>
            <a:pPr marL="355600" indent="-355600">
              <a:buClr>
                <a:srgbClr val="0070C0"/>
              </a:buClr>
              <a:buFont typeface="Wingdings 3" panose="05040102010807070707" pitchFamily="18" charset="2"/>
              <a:buChar char=""/>
            </a:pPr>
            <a:r>
              <a:rPr lang="en-US" sz="1650" b="1" dirty="0"/>
              <a:t>1.5 Checking the accuracy of data</a:t>
            </a:r>
          </a:p>
          <a:p>
            <a:pPr marL="711200" indent="-355600">
              <a:buClr>
                <a:srgbClr val="0070C0"/>
              </a:buClr>
              <a:buFont typeface="Wingdings" panose="05000000000000000000" pitchFamily="2" charset="2"/>
              <a:buChar char="§"/>
            </a:pPr>
            <a:r>
              <a:rPr lang="en-US" sz="1650" dirty="0" smtClean="0"/>
              <a:t>define </a:t>
            </a:r>
            <a:r>
              <a:rPr lang="en-US" sz="1650" dirty="0"/>
              <a:t>validation and analyse a range of validation methods (including: presence check, range </a:t>
            </a:r>
            <a:r>
              <a:rPr lang="en-US" sz="1650" dirty="0" smtClean="0"/>
              <a:t>check, type </a:t>
            </a:r>
            <a:r>
              <a:rPr lang="en-US" sz="1650" dirty="0"/>
              <a:t>check, length check, format check and check digit, lookup check, consistency check, limit check)</a:t>
            </a:r>
          </a:p>
          <a:p>
            <a:pPr marL="711200" indent="-355600">
              <a:buClr>
                <a:srgbClr val="0070C0"/>
              </a:buClr>
              <a:buFont typeface="Wingdings" panose="05000000000000000000" pitchFamily="2" charset="2"/>
              <a:buChar char="§"/>
            </a:pPr>
            <a:r>
              <a:rPr lang="en-US" sz="1650" dirty="0" smtClean="0"/>
              <a:t>define </a:t>
            </a:r>
            <a:r>
              <a:rPr lang="en-US" sz="1650" dirty="0"/>
              <a:t>verification and analyse verification methods (including: visual checking and double data entry)</a:t>
            </a:r>
          </a:p>
          <a:p>
            <a:pPr marL="711200" indent="-355600">
              <a:buClr>
                <a:srgbClr val="0070C0"/>
              </a:buClr>
              <a:buFont typeface="Wingdings" panose="05000000000000000000" pitchFamily="2" charset="2"/>
              <a:buChar char="§"/>
            </a:pPr>
            <a:r>
              <a:rPr lang="en-US" sz="1650" dirty="0" smtClean="0"/>
              <a:t>explain </a:t>
            </a:r>
            <a:r>
              <a:rPr lang="en-US" sz="1650" dirty="0"/>
              <a:t>the need for both validation and verification</a:t>
            </a:r>
          </a:p>
          <a:p>
            <a:pPr marL="711200" indent="-355600">
              <a:buClr>
                <a:srgbClr val="0070C0"/>
              </a:buClr>
              <a:buFont typeface="Wingdings" panose="05000000000000000000" pitchFamily="2" charset="2"/>
              <a:buChar char="§"/>
            </a:pPr>
            <a:r>
              <a:rPr lang="en-US" sz="1650" dirty="0" smtClean="0"/>
              <a:t>define </a:t>
            </a:r>
            <a:r>
              <a:rPr lang="en-US" sz="1650" dirty="0"/>
              <a:t>proof reading</a:t>
            </a:r>
          </a:p>
        </p:txBody>
      </p:sp>
    </p:spTree>
    <p:extLst>
      <p:ext uri="{BB962C8B-B14F-4D97-AF65-F5344CB8AC3E}">
        <p14:creationId xmlns:p14="http://schemas.microsoft.com/office/powerpoint/2010/main" val="238093884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01 – Learning Objectives</a:t>
            </a:r>
            <a:endParaRPr lang="en-GB" sz="3600" b="1" dirty="0" smtClean="0"/>
          </a:p>
        </p:txBody>
      </p:sp>
      <p:sp>
        <p:nvSpPr>
          <p:cNvPr id="34" name="Rectangle 33"/>
          <p:cNvSpPr/>
          <p:nvPr/>
        </p:nvSpPr>
        <p:spPr>
          <a:xfrm>
            <a:off x="179512" y="1124744"/>
            <a:ext cx="8712968" cy="5530745"/>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860" dirty="0" smtClean="0"/>
              <a:t>By </a:t>
            </a:r>
            <a:r>
              <a:rPr lang="en-US" sz="1860" dirty="0"/>
              <a:t>the end of this chapter, you will be able to:</a:t>
            </a:r>
          </a:p>
          <a:p>
            <a:pPr marL="723900" indent="-355600">
              <a:buClr>
                <a:srgbClr val="0070C0"/>
              </a:buClr>
              <a:buFont typeface="Wingdings" panose="05000000000000000000" pitchFamily="2" charset="2"/>
              <a:buChar char="§"/>
            </a:pPr>
            <a:r>
              <a:rPr lang="en-US" sz="1860" dirty="0" smtClean="0"/>
              <a:t>define </a:t>
            </a:r>
            <a:r>
              <a:rPr lang="en-US" sz="1860" dirty="0"/>
              <a:t>the differences between data, information and knowledge</a:t>
            </a:r>
          </a:p>
          <a:p>
            <a:pPr marL="723900" indent="-355600">
              <a:buClr>
                <a:srgbClr val="0070C0"/>
              </a:buClr>
              <a:buFont typeface="Wingdings" panose="05000000000000000000" pitchFamily="2" charset="2"/>
              <a:buChar char="§"/>
            </a:pPr>
            <a:r>
              <a:rPr lang="en-US" sz="1860" dirty="0" smtClean="0"/>
              <a:t>define </a:t>
            </a:r>
            <a:r>
              <a:rPr lang="en-US" sz="1860" dirty="0"/>
              <a:t>static and dynamic data</a:t>
            </a:r>
          </a:p>
          <a:p>
            <a:pPr marL="723900" indent="-355600">
              <a:buClr>
                <a:srgbClr val="0070C0"/>
              </a:buClr>
              <a:buFont typeface="Wingdings" panose="05000000000000000000" pitchFamily="2" charset="2"/>
              <a:buChar char="§"/>
            </a:pPr>
            <a:r>
              <a:rPr lang="en-US" sz="1860" dirty="0" smtClean="0"/>
              <a:t>compare </a:t>
            </a:r>
            <a:r>
              <a:rPr lang="en-US" sz="1860" dirty="0"/>
              <a:t>static information sources with dynamic information sources</a:t>
            </a:r>
          </a:p>
          <a:p>
            <a:pPr marL="723900" indent="-355600">
              <a:buClr>
                <a:srgbClr val="0070C0"/>
              </a:buClr>
              <a:buFont typeface="Wingdings" panose="05000000000000000000" pitchFamily="2" charset="2"/>
              <a:buChar char="§"/>
            </a:pPr>
            <a:r>
              <a:rPr lang="en-US" sz="1860" dirty="0" smtClean="0"/>
              <a:t>define </a:t>
            </a:r>
            <a:r>
              <a:rPr lang="en-US" sz="1860" dirty="0"/>
              <a:t>direct and indirect data sources</a:t>
            </a:r>
          </a:p>
          <a:p>
            <a:pPr marL="723900" indent="-355600">
              <a:buClr>
                <a:srgbClr val="0070C0"/>
              </a:buClr>
              <a:buFont typeface="Wingdings" panose="05000000000000000000" pitchFamily="2" charset="2"/>
              <a:buChar char="§"/>
            </a:pPr>
            <a:r>
              <a:rPr lang="en-US" sz="1860" dirty="0" smtClean="0"/>
              <a:t>understand </a:t>
            </a:r>
            <a:r>
              <a:rPr lang="en-US" sz="1860" dirty="0"/>
              <a:t>the advantages and disadvantages of gathering data from direct and indirect data sources</a:t>
            </a:r>
          </a:p>
          <a:p>
            <a:pPr marL="723900" indent="-355600">
              <a:buClr>
                <a:srgbClr val="0070C0"/>
              </a:buClr>
              <a:buFont typeface="Wingdings" panose="05000000000000000000" pitchFamily="2" charset="2"/>
              <a:buChar char="§"/>
            </a:pPr>
            <a:r>
              <a:rPr lang="en-US" sz="1860" dirty="0" smtClean="0"/>
              <a:t>understand </a:t>
            </a:r>
            <a:r>
              <a:rPr lang="en-US" sz="1860" dirty="0"/>
              <a:t>how the accuracy, relevance, age, level of detail and completeness of information can affect its quality</a:t>
            </a:r>
          </a:p>
          <a:p>
            <a:pPr marL="723900" indent="-355600">
              <a:buClr>
                <a:srgbClr val="0070C0"/>
              </a:buClr>
              <a:buFont typeface="Wingdings" panose="05000000000000000000" pitchFamily="2" charset="2"/>
              <a:buChar char="§"/>
            </a:pPr>
            <a:r>
              <a:rPr lang="en-US" sz="1860" dirty="0" smtClean="0"/>
              <a:t>describe </a:t>
            </a:r>
            <a:r>
              <a:rPr lang="en-US" sz="1860" dirty="0"/>
              <a:t>the coding of data and discuss its advantages and disadvantages</a:t>
            </a:r>
          </a:p>
          <a:p>
            <a:pPr marL="723900" indent="-355600">
              <a:buClr>
                <a:srgbClr val="0070C0"/>
              </a:buClr>
              <a:buFont typeface="Wingdings" panose="05000000000000000000" pitchFamily="2" charset="2"/>
              <a:buChar char="§"/>
            </a:pPr>
            <a:r>
              <a:rPr lang="en-US" sz="1860" dirty="0" smtClean="0"/>
              <a:t>evaluate </a:t>
            </a:r>
            <a:r>
              <a:rPr lang="en-US" sz="1860" dirty="0"/>
              <a:t>the need to encode data and analyse different methods for encoding data</a:t>
            </a:r>
          </a:p>
          <a:p>
            <a:pPr marL="723900" indent="-355600">
              <a:buClr>
                <a:srgbClr val="0070C0"/>
              </a:buClr>
              <a:buFont typeface="Wingdings" panose="05000000000000000000" pitchFamily="2" charset="2"/>
              <a:buChar char="§"/>
            </a:pPr>
            <a:r>
              <a:rPr lang="en-US" sz="1860" dirty="0" smtClean="0"/>
              <a:t>define </a:t>
            </a:r>
            <a:r>
              <a:rPr lang="en-US" sz="1860" dirty="0"/>
              <a:t>encryption and describe different methods of encryption</a:t>
            </a:r>
          </a:p>
          <a:p>
            <a:pPr marL="723900" indent="-355600">
              <a:buClr>
                <a:srgbClr val="0070C0"/>
              </a:buClr>
              <a:buFont typeface="Wingdings" panose="05000000000000000000" pitchFamily="2" charset="2"/>
              <a:buChar char="§"/>
            </a:pPr>
            <a:r>
              <a:rPr lang="en-US" sz="1860" dirty="0" smtClean="0"/>
              <a:t>evaluate </a:t>
            </a:r>
            <a:r>
              <a:rPr lang="en-US" sz="1860" dirty="0"/>
              <a:t>the need for encryption and how it can be used to protect data</a:t>
            </a:r>
          </a:p>
          <a:p>
            <a:pPr marL="723900" indent="-355600">
              <a:buClr>
                <a:srgbClr val="0070C0"/>
              </a:buClr>
              <a:buFont typeface="Wingdings" panose="05000000000000000000" pitchFamily="2" charset="2"/>
              <a:buChar char="§"/>
            </a:pPr>
            <a:r>
              <a:rPr lang="en-US" sz="1860" dirty="0" smtClean="0"/>
              <a:t>discuss </a:t>
            </a:r>
            <a:r>
              <a:rPr lang="en-US" sz="1860" dirty="0"/>
              <a:t>encryption protocols</a:t>
            </a:r>
          </a:p>
          <a:p>
            <a:pPr marL="723900" indent="-355600">
              <a:buClr>
                <a:srgbClr val="0070C0"/>
              </a:buClr>
              <a:buFont typeface="Wingdings" panose="05000000000000000000" pitchFamily="2" charset="2"/>
              <a:buChar char="§"/>
            </a:pPr>
            <a:r>
              <a:rPr lang="en-US" sz="1860" dirty="0" smtClean="0"/>
              <a:t>define </a:t>
            </a:r>
            <a:r>
              <a:rPr lang="en-US" sz="1860" dirty="0"/>
              <a:t>validation and analyse a range of validation methods</a:t>
            </a:r>
          </a:p>
          <a:p>
            <a:pPr marL="723900" indent="-355600">
              <a:buClr>
                <a:srgbClr val="0070C0"/>
              </a:buClr>
              <a:buFont typeface="Wingdings" panose="05000000000000000000" pitchFamily="2" charset="2"/>
              <a:buChar char="§"/>
            </a:pPr>
            <a:r>
              <a:rPr lang="en-US" sz="1860" dirty="0" smtClean="0"/>
              <a:t>define </a:t>
            </a:r>
            <a:r>
              <a:rPr lang="en-US" sz="1860" dirty="0"/>
              <a:t>verification and analyse verification methods</a:t>
            </a:r>
          </a:p>
          <a:p>
            <a:pPr marL="723900" indent="-355600">
              <a:buClr>
                <a:srgbClr val="0070C0"/>
              </a:buClr>
              <a:buFont typeface="Wingdings" panose="05000000000000000000" pitchFamily="2" charset="2"/>
              <a:buChar char="§"/>
            </a:pPr>
            <a:r>
              <a:rPr lang="en-US" sz="1860" dirty="0" smtClean="0"/>
              <a:t>explain </a:t>
            </a:r>
            <a:r>
              <a:rPr lang="en-US" sz="1860" dirty="0"/>
              <a:t>the need for both validation and verification</a:t>
            </a:r>
          </a:p>
          <a:p>
            <a:pPr marL="723900" indent="-355600">
              <a:buClr>
                <a:srgbClr val="0070C0"/>
              </a:buClr>
              <a:buFont typeface="Wingdings" panose="05000000000000000000" pitchFamily="2" charset="2"/>
              <a:buChar char="§"/>
            </a:pPr>
            <a:r>
              <a:rPr lang="en-US" sz="1860" dirty="0" smtClean="0"/>
              <a:t>define </a:t>
            </a:r>
            <a:r>
              <a:rPr lang="en-US" sz="1860" dirty="0"/>
              <a:t>proof reading</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 </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924965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1.01 – Data, Information and Knowledge</a:t>
            </a:r>
            <a:endParaRPr lang="en-GB" sz="3400" b="1" dirty="0" smtClean="0"/>
          </a:p>
        </p:txBody>
      </p:sp>
      <p:sp>
        <p:nvSpPr>
          <p:cNvPr id="34" name="Rectangle 33"/>
          <p:cNvSpPr/>
          <p:nvPr/>
        </p:nvSpPr>
        <p:spPr>
          <a:xfrm>
            <a:off x="179513" y="1124744"/>
            <a:ext cx="5244151" cy="5647700"/>
          </a:xfrm>
          <a:prstGeom prst="rect">
            <a:avLst/>
          </a:prstGeom>
        </p:spPr>
        <p:txBody>
          <a:bodyPr wrap="square">
            <a:spAutoFit/>
          </a:bodyPr>
          <a:lstStyle/>
          <a:p>
            <a:pPr>
              <a:buClr>
                <a:srgbClr val="0070C0"/>
              </a:buClr>
            </a:pPr>
            <a:r>
              <a:rPr lang="en-US" sz="1900" b="1" dirty="0">
                <a:solidFill>
                  <a:srgbClr val="C00000"/>
                </a:solidFill>
              </a:rPr>
              <a:t>Data</a:t>
            </a:r>
          </a:p>
          <a:p>
            <a:pPr marL="355600" indent="-355600">
              <a:buClr>
                <a:srgbClr val="0070C0"/>
              </a:buClr>
              <a:buFont typeface="Wingdings 3" panose="05040102010807070707" pitchFamily="18" charset="2"/>
              <a:buChar char=""/>
            </a:pPr>
            <a:r>
              <a:rPr lang="en-US" sz="1900" dirty="0"/>
              <a:t>Data is raw numbers, letters, symbols, sounds or images with no meaning</a:t>
            </a:r>
            <a:r>
              <a:rPr lang="en-US" sz="1900" dirty="0" smtClean="0"/>
              <a:t>.</a:t>
            </a:r>
          </a:p>
          <a:p>
            <a:pPr marL="355600" indent="-355600">
              <a:buClr>
                <a:srgbClr val="0070C0"/>
              </a:buClr>
              <a:buFont typeface="Wingdings 3" panose="05040102010807070707" pitchFamily="18" charset="2"/>
              <a:buChar char=""/>
            </a:pPr>
            <a:endParaRPr lang="en-US" sz="1900" dirty="0"/>
          </a:p>
          <a:p>
            <a:pPr marL="355600" indent="-355600">
              <a:buClr>
                <a:srgbClr val="0070C0"/>
              </a:buClr>
              <a:buFont typeface="Wingdings 3" panose="05040102010807070707" pitchFamily="18" charset="2"/>
              <a:buChar char=""/>
            </a:pPr>
            <a:endParaRPr lang="en-US" sz="1900" dirty="0" smtClean="0"/>
          </a:p>
          <a:p>
            <a:pPr marL="355600" indent="-355600">
              <a:buClr>
                <a:srgbClr val="0070C0"/>
              </a:buClr>
              <a:buFont typeface="Wingdings 3" panose="05040102010807070707" pitchFamily="18" charset="2"/>
              <a:buChar char=""/>
            </a:pPr>
            <a:endParaRPr lang="en-US" sz="1900" dirty="0"/>
          </a:p>
          <a:p>
            <a:pPr marL="355600" indent="-355600">
              <a:buClr>
                <a:srgbClr val="0070C0"/>
              </a:buClr>
              <a:buFont typeface="Wingdings 3" panose="05040102010807070707" pitchFamily="18" charset="2"/>
              <a:buChar char=""/>
            </a:pPr>
            <a:endParaRPr lang="en-US" sz="1900" dirty="0" smtClean="0"/>
          </a:p>
          <a:p>
            <a:pPr marL="355600" indent="-355600">
              <a:buClr>
                <a:srgbClr val="0070C0"/>
              </a:buClr>
              <a:buFont typeface="Wingdings 3" panose="05040102010807070707" pitchFamily="18" charset="2"/>
              <a:buChar char=""/>
            </a:pPr>
            <a:endParaRPr lang="en-US" sz="1900" dirty="0"/>
          </a:p>
          <a:p>
            <a:pPr marL="355600" indent="-355600">
              <a:buClr>
                <a:srgbClr val="0070C0"/>
              </a:buClr>
              <a:buFont typeface="Wingdings 3" panose="05040102010807070707" pitchFamily="18" charset="2"/>
              <a:buChar char=""/>
            </a:pPr>
            <a:endParaRPr lang="en-US" sz="1900" dirty="0" smtClean="0"/>
          </a:p>
          <a:p>
            <a:pPr marL="355600" indent="-355600">
              <a:buClr>
                <a:srgbClr val="0070C0"/>
              </a:buClr>
              <a:buFont typeface="Wingdings 3" panose="05040102010807070707" pitchFamily="18" charset="2"/>
              <a:buChar char=""/>
            </a:pPr>
            <a:endParaRPr lang="en-US" sz="1900" dirty="0"/>
          </a:p>
          <a:p>
            <a:pPr marL="355600" indent="-355600">
              <a:buClr>
                <a:srgbClr val="0070C0"/>
              </a:buClr>
              <a:buFont typeface="Wingdings 3" panose="05040102010807070707" pitchFamily="18" charset="2"/>
              <a:buChar char=""/>
            </a:pPr>
            <a:endParaRPr lang="en-US" sz="1900" dirty="0" smtClean="0"/>
          </a:p>
          <a:p>
            <a:pPr marL="355600" indent="-355600">
              <a:buClr>
                <a:srgbClr val="0070C0"/>
              </a:buClr>
              <a:buFont typeface="Wingdings 3" panose="05040102010807070707" pitchFamily="18" charset="2"/>
              <a:buChar char=""/>
            </a:pPr>
            <a:endParaRPr lang="en-US" sz="1900" dirty="0"/>
          </a:p>
          <a:p>
            <a:pPr marL="355600" indent="-355600">
              <a:buClr>
                <a:srgbClr val="0070C0"/>
              </a:buClr>
              <a:buFont typeface="Wingdings 3" panose="05040102010807070707" pitchFamily="18" charset="2"/>
              <a:buChar char=""/>
            </a:pPr>
            <a:r>
              <a:rPr lang="en-US" sz="1900" dirty="0"/>
              <a:t>The data P952BR could have several meanings. It could possibly be:</a:t>
            </a:r>
          </a:p>
          <a:p>
            <a:pPr marL="723900" indent="-355600">
              <a:buClr>
                <a:srgbClr val="0070C0"/>
              </a:buClr>
              <a:buFont typeface="Wingdings" panose="05000000000000000000" pitchFamily="2" charset="2"/>
              <a:buChar char="§"/>
            </a:pPr>
            <a:r>
              <a:rPr lang="en-US" sz="1900" dirty="0" smtClean="0"/>
              <a:t>a </a:t>
            </a:r>
            <a:r>
              <a:rPr lang="en-US" sz="1900" dirty="0"/>
              <a:t>product code</a:t>
            </a:r>
          </a:p>
          <a:p>
            <a:pPr marL="723900" indent="-355600">
              <a:buClr>
                <a:srgbClr val="0070C0"/>
              </a:buClr>
              <a:buFont typeface="Wingdings" panose="05000000000000000000" pitchFamily="2" charset="2"/>
              <a:buChar char="§"/>
            </a:pPr>
            <a:r>
              <a:rPr lang="en-US" sz="1900" dirty="0" smtClean="0"/>
              <a:t>a </a:t>
            </a:r>
            <a:r>
              <a:rPr lang="en-US" sz="1900" dirty="0"/>
              <a:t>postal/ZIP code</a:t>
            </a:r>
          </a:p>
          <a:p>
            <a:pPr marL="723900" indent="-355600">
              <a:buClr>
                <a:srgbClr val="0070C0"/>
              </a:buClr>
              <a:buFont typeface="Wingdings" panose="05000000000000000000" pitchFamily="2" charset="2"/>
              <a:buChar char="§"/>
            </a:pPr>
            <a:r>
              <a:rPr lang="en-US" sz="1900" dirty="0" smtClean="0"/>
              <a:t>a </a:t>
            </a:r>
            <a:r>
              <a:rPr lang="en-US" sz="1900" dirty="0"/>
              <a:t>car registration number.</a:t>
            </a:r>
          </a:p>
          <a:p>
            <a:pPr marL="355600" indent="-355600">
              <a:buClr>
                <a:srgbClr val="0070C0"/>
              </a:buClr>
              <a:buFont typeface="Wingdings 3" panose="05040102010807070707" pitchFamily="18" charset="2"/>
              <a:buChar char=""/>
            </a:pPr>
            <a:r>
              <a:rPr lang="en-US" sz="1900" dirty="0"/>
              <a:t>As it is not known what the data means, it is meaningless.</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a:t>
            </a:r>
            <a:endParaRPr lang="en-GB" sz="1200" b="1" dirty="0">
              <a:latin typeface="Arial" panose="020B0604020202020204" pitchFamily="34" charset="0"/>
              <a:cs typeface="Arial" panose="020B0604020202020204" pitchFamily="34" charset="0"/>
            </a:endParaRPr>
          </a:p>
        </p:txBody>
      </p:sp>
      <p:sp>
        <p:nvSpPr>
          <p:cNvPr id="5" name="Rectangle 4"/>
          <p:cNvSpPr/>
          <p:nvPr/>
        </p:nvSpPr>
        <p:spPr>
          <a:xfrm>
            <a:off x="5489436" y="1124744"/>
            <a:ext cx="3475052" cy="2751522"/>
          </a:xfrm>
          <a:prstGeom prst="rect">
            <a:avLst/>
          </a:prstGeom>
          <a:solidFill>
            <a:srgbClr val="FFDC6D"/>
          </a:solidFill>
          <a:ln w="57150">
            <a:solidFill>
              <a:srgbClr val="002060"/>
            </a:solidFill>
          </a:ln>
        </p:spPr>
        <p:txBody>
          <a:bodyPr wrap="square">
            <a:spAutoFit/>
          </a:bodyPr>
          <a:lstStyle/>
          <a:p>
            <a:pPr>
              <a:tabLst>
                <a:tab pos="2420938" algn="l"/>
              </a:tabLst>
            </a:pPr>
            <a:r>
              <a:rPr lang="en-US" sz="1920" b="1" dirty="0" smtClean="0">
                <a:solidFill>
                  <a:srgbClr val="C00000"/>
                </a:solidFill>
                <a:latin typeface="Arial" panose="020B0604020202020204" pitchFamily="34" charset="0"/>
                <a:cs typeface="Arial" panose="020B0604020202020204" pitchFamily="34" charset="0"/>
              </a:rPr>
              <a:t>Key Terms</a:t>
            </a:r>
          </a:p>
          <a:p>
            <a:r>
              <a:rPr lang="en-US" sz="1920" b="1" dirty="0" smtClean="0"/>
              <a:t>Data</a:t>
            </a:r>
            <a:r>
              <a:rPr lang="en-US" sz="1920" dirty="0" smtClean="0"/>
              <a:t>: raw numbers, letters, symbols, sounds or images without meaning</a:t>
            </a:r>
          </a:p>
          <a:p>
            <a:r>
              <a:rPr lang="en-US" sz="1920" b="1" dirty="0" smtClean="0"/>
              <a:t>Information</a:t>
            </a:r>
            <a:r>
              <a:rPr lang="en-US" sz="1920" dirty="0" smtClean="0"/>
              <a:t>: data with context and meaning</a:t>
            </a:r>
          </a:p>
          <a:p>
            <a:r>
              <a:rPr lang="en-US" sz="1920" b="1" dirty="0" smtClean="0"/>
              <a:t>Knowledge</a:t>
            </a:r>
            <a:r>
              <a:rPr lang="en-US" sz="1920" dirty="0" smtClean="0"/>
              <a:t>: information to which human experience has been applied</a:t>
            </a:r>
            <a:endParaRPr lang="en-GB" sz="192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078849">
            <a:off x="8681651" y="961247"/>
            <a:ext cx="403990" cy="402503"/>
          </a:xfrm>
          <a:prstGeom prst="ellipse">
            <a:avLst/>
          </a:prstGeom>
          <a:solidFill>
            <a:srgbClr val="FFDC6D"/>
          </a:solidFill>
          <a:ln w="57150">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tx2"/>
                </a:solidFill>
                <a:latin typeface="Arial" panose="020B0604020202020204" pitchFamily="34" charset="0"/>
                <a:cs typeface="Arial" panose="020B0604020202020204" pitchFamily="34" charset="0"/>
              </a:rPr>
              <a:t>!</a:t>
            </a:r>
            <a:endParaRPr lang="en-GB" b="1" dirty="0">
              <a:solidFill>
                <a:schemeClr val="tx2"/>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285" y="2204864"/>
            <a:ext cx="1446396" cy="2331031"/>
          </a:xfrm>
          <a:prstGeom prst="rect">
            <a:avLst/>
          </a:prstGeom>
        </p:spPr>
      </p:pic>
      <p:sp>
        <p:nvSpPr>
          <p:cNvPr id="3" name="TextBox 2"/>
          <p:cNvSpPr txBox="1"/>
          <p:nvPr/>
        </p:nvSpPr>
        <p:spPr>
          <a:xfrm>
            <a:off x="1905413" y="2204864"/>
            <a:ext cx="1682028" cy="1631216"/>
          </a:xfrm>
          <a:prstGeom prst="rect">
            <a:avLst/>
          </a:prstGeom>
          <a:solidFill>
            <a:schemeClr val="accent3">
              <a:lumMod val="20000"/>
              <a:lumOff val="80000"/>
            </a:schemeClr>
          </a:solidFill>
          <a:ln w="57150">
            <a:solidFill>
              <a:srgbClr val="002060"/>
            </a:solidFill>
          </a:ln>
        </p:spPr>
        <p:txBody>
          <a:bodyPr wrap="square" rtlCol="0">
            <a:spAutoFit/>
          </a:bodyPr>
          <a:lstStyle/>
          <a:p>
            <a:r>
              <a:rPr lang="en-GB" sz="2000" b="1" dirty="0" smtClean="0"/>
              <a:t>Example</a:t>
            </a:r>
            <a:endParaRPr lang="en-GB" sz="2000" b="1" dirty="0"/>
          </a:p>
          <a:p>
            <a:pPr algn="ctr"/>
            <a:r>
              <a:rPr lang="en-GB" sz="2000" dirty="0" smtClean="0"/>
              <a:t>P952BR</a:t>
            </a:r>
            <a:endParaRPr lang="en-GB" sz="2000" dirty="0"/>
          </a:p>
          <a:p>
            <a:pPr algn="ctr"/>
            <a:r>
              <a:rPr lang="en-GB" sz="2000" dirty="0"/>
              <a:t>@</a:t>
            </a:r>
            <a:r>
              <a:rPr lang="en-GB" sz="2000" dirty="0" err="1"/>
              <a:t>bbcclick</a:t>
            </a:r>
            <a:endParaRPr lang="en-GB" sz="2000" dirty="0"/>
          </a:p>
          <a:p>
            <a:pPr algn="ctr"/>
            <a:r>
              <a:rPr lang="en-GB" sz="2000" dirty="0"/>
              <a:t>359</a:t>
            </a:r>
          </a:p>
          <a:p>
            <a:pPr algn="ctr"/>
            <a:r>
              <a:rPr lang="en-GB" sz="2000" dirty="0" smtClean="0"/>
              <a:t>23557.99</a:t>
            </a:r>
            <a:r>
              <a:rPr lang="en-US" sz="2000" dirty="0" smtClean="0"/>
              <a:t>.</a:t>
            </a:r>
            <a:endParaRPr lang="en-GB" sz="2000" dirty="0"/>
          </a:p>
        </p:txBody>
      </p:sp>
      <p:sp>
        <p:nvSpPr>
          <p:cNvPr id="7" name="Rectangle 6"/>
          <p:cNvSpPr/>
          <p:nvPr/>
        </p:nvSpPr>
        <p:spPr>
          <a:xfrm>
            <a:off x="1763688" y="4022548"/>
            <a:ext cx="3659976" cy="369332"/>
          </a:xfrm>
          <a:prstGeom prst="rect">
            <a:avLst/>
          </a:prstGeom>
        </p:spPr>
        <p:txBody>
          <a:bodyPr wrap="none">
            <a:spAutoFit/>
          </a:bodyPr>
          <a:lstStyle/>
          <a:p>
            <a:r>
              <a:rPr lang="en-US" dirty="0"/>
              <a:t>Figure 1.01 - Example of raw data</a:t>
            </a:r>
            <a:endParaRPr lang="en-GB" dirty="0"/>
          </a:p>
        </p:txBody>
      </p:sp>
      <p:sp>
        <p:nvSpPr>
          <p:cNvPr id="10" name="Rectangle 9"/>
          <p:cNvSpPr/>
          <p:nvPr/>
        </p:nvSpPr>
        <p:spPr>
          <a:xfrm>
            <a:off x="5489436" y="4077072"/>
            <a:ext cx="3475052" cy="2456057"/>
          </a:xfrm>
          <a:prstGeom prst="rect">
            <a:avLst/>
          </a:prstGeom>
          <a:solidFill>
            <a:schemeClr val="accent1">
              <a:lumMod val="20000"/>
              <a:lumOff val="80000"/>
            </a:schemeClr>
          </a:solidFill>
          <a:ln w="57150">
            <a:solidFill>
              <a:srgbClr val="002060"/>
            </a:solidFill>
          </a:ln>
        </p:spPr>
        <p:txBody>
          <a:bodyPr wrap="square">
            <a:spAutoFit/>
          </a:bodyPr>
          <a:lstStyle/>
          <a:p>
            <a:r>
              <a:rPr lang="en-US" sz="1920" b="1" dirty="0" smtClean="0">
                <a:solidFill>
                  <a:srgbClr val="C00000"/>
                </a:solidFill>
              </a:rPr>
              <a:t>Discussion Point</a:t>
            </a:r>
            <a:endParaRPr lang="en-US" sz="1920" b="1" dirty="0">
              <a:solidFill>
                <a:srgbClr val="C00000"/>
              </a:solidFill>
            </a:endParaRPr>
          </a:p>
          <a:p>
            <a:r>
              <a:rPr lang="en-US" sz="1920" dirty="0"/>
              <a:t>When answering a question such as ‘Give one item of data’, do not try to explain what the data means because it then becomes information. Just give the raw numbers, letters, symbols or image.</a:t>
            </a:r>
            <a:endParaRPr lang="en-GB" sz="192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078849">
            <a:off x="8681651" y="3910074"/>
            <a:ext cx="403990" cy="402503"/>
          </a:xfrm>
          <a:prstGeom prst="ellipse">
            <a:avLst/>
          </a:prstGeom>
          <a:solidFill>
            <a:schemeClr val="accent1">
              <a:lumMod val="60000"/>
              <a:lumOff val="40000"/>
            </a:schemeClr>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smtClean="0">
                <a:solidFill>
                  <a:srgbClr val="002060"/>
                </a:solidFill>
                <a:latin typeface="Arial" panose="020B0604020202020204" pitchFamily="34" charset="0"/>
                <a:cs typeface="Arial" panose="020B0604020202020204" pitchFamily="34" charset="0"/>
              </a:rPr>
              <a:t>!</a:t>
            </a:r>
            <a:endParaRPr lang="en-GB" sz="2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847586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1.01 – Data, Information and Knowledge</a:t>
            </a:r>
            <a:endParaRPr lang="en-GB" sz="3400" b="1" dirty="0" smtClean="0"/>
          </a:p>
        </p:txBody>
      </p:sp>
      <p:sp>
        <p:nvSpPr>
          <p:cNvPr id="34" name="Rectangle 33"/>
          <p:cNvSpPr/>
          <p:nvPr/>
        </p:nvSpPr>
        <p:spPr>
          <a:xfrm>
            <a:off x="179513" y="1124744"/>
            <a:ext cx="8784975" cy="1809726"/>
          </a:xfrm>
          <a:prstGeom prst="rect">
            <a:avLst/>
          </a:prstGeom>
        </p:spPr>
        <p:txBody>
          <a:bodyPr wrap="square">
            <a:spAutoFit/>
          </a:bodyPr>
          <a:lstStyle/>
          <a:p>
            <a:pPr>
              <a:buClr>
                <a:srgbClr val="0070C0"/>
              </a:buClr>
            </a:pPr>
            <a:r>
              <a:rPr lang="en-US" sz="1860" b="1" dirty="0" smtClean="0">
                <a:solidFill>
                  <a:srgbClr val="C00000"/>
                </a:solidFill>
              </a:rPr>
              <a:t>Information</a:t>
            </a:r>
            <a:endParaRPr lang="en-US" sz="1860" b="1" dirty="0">
              <a:solidFill>
                <a:srgbClr val="C00000"/>
              </a:solidFill>
            </a:endParaRPr>
          </a:p>
          <a:p>
            <a:pPr marL="355600" indent="-355600">
              <a:buClr>
                <a:srgbClr val="0070C0"/>
              </a:buClr>
              <a:buFont typeface="Wingdings 3" panose="05040102010807070707" pitchFamily="18" charset="2"/>
              <a:buChar char=""/>
            </a:pPr>
            <a:r>
              <a:rPr lang="en-US" sz="1860" dirty="0"/>
              <a:t>When data items are given context and meaning, they become information. A person reading the information will then know what it means.</a:t>
            </a:r>
          </a:p>
          <a:p>
            <a:pPr marL="355600" indent="-355600">
              <a:buClr>
                <a:srgbClr val="0070C0"/>
              </a:buClr>
              <a:buFont typeface="Wingdings 3" panose="05040102010807070707" pitchFamily="18" charset="2"/>
              <a:buChar char=""/>
            </a:pPr>
            <a:r>
              <a:rPr lang="en-US" sz="1860" dirty="0"/>
              <a:t>Data is given context by identifying what sort of data it is. This still does not make it information but it is a step on the way to it becoming information as shown in the next example.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a:t>
            </a:r>
            <a:endParaRPr lang="en-GB" sz="1200" b="1" dirty="0">
              <a:latin typeface="Arial" panose="020B0604020202020204" pitchFamily="34" charset="0"/>
              <a:cs typeface="Arial" panose="020B0604020202020204" pitchFamily="34"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223702537"/>
              </p:ext>
            </p:extLst>
          </p:nvPr>
        </p:nvGraphicFramePr>
        <p:xfrm>
          <a:off x="429565" y="3389156"/>
          <a:ext cx="8390907" cy="3139440"/>
        </p:xfrm>
        <a:graphic>
          <a:graphicData uri="http://schemas.openxmlformats.org/drawingml/2006/table">
            <a:tbl>
              <a:tblPr firstRow="1" bandRow="1">
                <a:tableStyleId>{912C8C85-51F0-491E-9774-3900AFEF0FD7}</a:tableStyleId>
              </a:tblPr>
              <a:tblGrid>
                <a:gridCol w="1737252"/>
                <a:gridCol w="1684975"/>
                <a:gridCol w="4968680"/>
              </a:tblGrid>
              <a:tr h="370840">
                <a:tc>
                  <a:txBody>
                    <a:bodyPr/>
                    <a:lstStyle/>
                    <a:p>
                      <a:r>
                        <a:rPr lang="en-GB" sz="2000" dirty="0" smtClean="0">
                          <a:latin typeface="Arial" panose="020B0604020202020204" pitchFamily="34" charset="0"/>
                          <a:cs typeface="Arial" panose="020B0604020202020204" pitchFamily="34" charset="0"/>
                        </a:rPr>
                        <a:t>Data</a:t>
                      </a:r>
                      <a:endParaRPr lang="en-GB"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Context</a:t>
                      </a:r>
                      <a:endParaRPr lang="en-GB"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Comment</a:t>
                      </a:r>
                      <a:endParaRPr lang="en-GB"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r>
              <a:tr h="370840">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P952BR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A product 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This is a product code but it is still not known what it is a product code for so it is still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a:t>
                      </a:r>
                      <a:r>
                        <a:rPr kumimoji="0" lang="en-GB" sz="1800" b="0" i="0" u="none" strike="noStrike" kern="1200" baseline="0" dirty="0" err="1" smtClean="0">
                          <a:solidFill>
                            <a:schemeClr val="tx1"/>
                          </a:solidFill>
                          <a:latin typeface="Arial" panose="020B0604020202020204" pitchFamily="34" charset="0"/>
                          <a:ea typeface="+mn-ea"/>
                          <a:cs typeface="Arial" panose="020B0604020202020204" pitchFamily="34" charset="0"/>
                        </a:rPr>
                        <a:t>bbcclick</a:t>
                      </a:r>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A Twitter handle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This is an address used for Twitter but it is not information unless it is known to be a Twitter handle or used within Twitter software. It’s also not known whose address it 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800" dirty="0" smtClean="0">
                          <a:latin typeface="Arial" panose="020B0604020202020204" pitchFamily="34" charset="0"/>
                          <a:cs typeface="Arial" panose="020B0604020202020204" pitchFamily="34" charset="0"/>
                        </a:rPr>
                        <a:t>359</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Price in</a:t>
                      </a: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Pakistani</a:t>
                      </a: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Rupees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This is a currency value but it is not known what the price is for, so it is still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20" name="Group 19"/>
          <p:cNvGrpSpPr/>
          <p:nvPr/>
        </p:nvGrpSpPr>
        <p:grpSpPr>
          <a:xfrm>
            <a:off x="179512" y="2945264"/>
            <a:ext cx="8784976" cy="3724096"/>
            <a:chOff x="102449" y="2924944"/>
            <a:chExt cx="9093222" cy="3724096"/>
          </a:xfrm>
        </p:grpSpPr>
        <p:sp>
          <p:nvSpPr>
            <p:cNvPr id="22" name="TextBox 21"/>
            <p:cNvSpPr txBox="1"/>
            <p:nvPr/>
          </p:nvSpPr>
          <p:spPr>
            <a:xfrm>
              <a:off x="102450" y="2924944"/>
              <a:ext cx="9093221" cy="3724096"/>
            </a:xfrm>
            <a:prstGeom prst="rect">
              <a:avLst/>
            </a:prstGeom>
            <a:noFill/>
            <a:ln w="38100">
              <a:solidFill>
                <a:schemeClr val="accent6">
                  <a:lumMod val="75000"/>
                </a:schemeClr>
              </a:solidFill>
            </a:ln>
          </p:spPr>
          <p:txBody>
            <a:bodyPr wrap="square" rIns="36000" rtlCol="0">
              <a:spAutoFit/>
            </a:bodyPr>
            <a:lstStyle/>
            <a:p>
              <a:pPr algn="ctr"/>
              <a:endParaRPr lang="en-GB" sz="2800" dirty="0" smtClean="0"/>
            </a:p>
            <a:p>
              <a:pPr algn="ctr"/>
              <a:endParaRPr lang="en-GB" sz="2800" dirty="0"/>
            </a:p>
            <a:p>
              <a:pPr>
                <a:tabLst>
                  <a:tab pos="2690813" algn="ctr"/>
                </a:tabLst>
              </a:pPr>
              <a:r>
                <a:rPr lang="en-GB" dirty="0" smtClean="0"/>
                <a:t>	</a:t>
              </a:r>
            </a:p>
            <a:p>
              <a:pPr>
                <a:tabLst>
                  <a:tab pos="2690813" algn="ctr"/>
                </a:tabLst>
              </a:pPr>
              <a:endParaRPr lang="en-GB" dirty="0"/>
            </a:p>
            <a:p>
              <a:pPr>
                <a:tabLst>
                  <a:tab pos="2690813" algn="ctr"/>
                </a:tabLst>
              </a:pPr>
              <a:endParaRPr lang="en-GB" dirty="0" smtClean="0"/>
            </a:p>
            <a:p>
              <a:pPr>
                <a:tabLst>
                  <a:tab pos="2690813" algn="ctr"/>
                </a:tabLst>
              </a:pPr>
              <a:endParaRPr lang="en-GB" dirty="0"/>
            </a:p>
            <a:p>
              <a:pPr>
                <a:tabLst>
                  <a:tab pos="2690813" algn="ctr"/>
                </a:tabLst>
              </a:pPr>
              <a:endParaRPr lang="en-GB" dirty="0" smtClean="0"/>
            </a:p>
            <a:p>
              <a:pPr>
                <a:tabLst>
                  <a:tab pos="2690813" algn="ctr"/>
                </a:tabLst>
              </a:pPr>
              <a:endParaRPr lang="en-GB" dirty="0"/>
            </a:p>
            <a:p>
              <a:pPr>
                <a:tabLst>
                  <a:tab pos="2690813" algn="ctr"/>
                </a:tabLst>
              </a:pPr>
              <a:endParaRPr lang="en-GB" dirty="0" smtClean="0"/>
            </a:p>
            <a:p>
              <a:pPr>
                <a:tabLst>
                  <a:tab pos="2690813" algn="ctr"/>
                </a:tabLst>
              </a:pPr>
              <a:endParaRPr lang="en-GB" dirty="0"/>
            </a:p>
            <a:p>
              <a:pPr>
                <a:tabLst>
                  <a:tab pos="2690813" algn="ctr"/>
                </a:tabLst>
              </a:pPr>
              <a:endParaRPr lang="en-GB" dirty="0" smtClean="0"/>
            </a:p>
            <a:p>
              <a:pPr>
                <a:tabLst>
                  <a:tab pos="2690813" algn="ctr"/>
                </a:tabLst>
              </a:pPr>
              <a:endParaRPr lang="en-GB" dirty="0"/>
            </a:p>
          </p:txBody>
        </p:sp>
        <p:sp>
          <p:nvSpPr>
            <p:cNvPr id="21" name="TextBox 20"/>
            <p:cNvSpPr txBox="1"/>
            <p:nvPr/>
          </p:nvSpPr>
          <p:spPr>
            <a:xfrm>
              <a:off x="102449" y="2931803"/>
              <a:ext cx="198742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grpSp>
    </p:spTree>
    <p:extLst>
      <p:ext uri="{BB962C8B-B14F-4D97-AF65-F5344CB8AC3E}">
        <p14:creationId xmlns:p14="http://schemas.microsoft.com/office/powerpoint/2010/main" val="232845917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1.01 – Data, Information and Knowledge</a:t>
            </a:r>
            <a:endParaRPr lang="en-GB" sz="3400" b="1" dirty="0" smtClean="0"/>
          </a:p>
        </p:txBody>
      </p:sp>
      <p:sp>
        <p:nvSpPr>
          <p:cNvPr id="34" name="Rectangle 33"/>
          <p:cNvSpPr/>
          <p:nvPr/>
        </p:nvSpPr>
        <p:spPr>
          <a:xfrm>
            <a:off x="179513" y="1124744"/>
            <a:ext cx="8784975" cy="1384995"/>
          </a:xfrm>
          <a:prstGeom prst="rect">
            <a:avLst/>
          </a:prstGeom>
        </p:spPr>
        <p:txBody>
          <a:bodyPr wrap="square">
            <a:spAutoFit/>
          </a:bodyPr>
          <a:lstStyle/>
          <a:p>
            <a:pPr marL="534988" indent="-534988">
              <a:buClr>
                <a:srgbClr val="0070C0"/>
              </a:buClr>
              <a:buFont typeface="Wingdings 3" panose="05040102010807070707" pitchFamily="18" charset="2"/>
              <a:buChar char=""/>
            </a:pPr>
            <a:r>
              <a:rPr lang="en-US" sz="2800" dirty="0" smtClean="0"/>
              <a:t>For </a:t>
            </a:r>
            <a:r>
              <a:rPr lang="en-US" sz="2800" dirty="0"/>
              <a:t>the data to become information, it needs to be given meaning. Information is useful because it means something.</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a:t>
            </a:r>
            <a:endParaRPr lang="en-GB" sz="1200" b="1" dirty="0">
              <a:latin typeface="Arial" panose="020B0604020202020204" pitchFamily="34" charset="0"/>
              <a:cs typeface="Arial" panose="020B0604020202020204" pitchFamily="34"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650480792"/>
              </p:ext>
            </p:extLst>
          </p:nvPr>
        </p:nvGraphicFramePr>
        <p:xfrm>
          <a:off x="429565" y="2926104"/>
          <a:ext cx="8390907" cy="3474720"/>
        </p:xfrm>
        <a:graphic>
          <a:graphicData uri="http://schemas.openxmlformats.org/drawingml/2006/table">
            <a:tbl>
              <a:tblPr firstRow="1" bandRow="1">
                <a:tableStyleId>{912C8C85-51F0-491E-9774-3900AFEF0FD7}</a:tableStyleId>
              </a:tblPr>
              <a:tblGrid>
                <a:gridCol w="1737252"/>
                <a:gridCol w="1684975"/>
                <a:gridCol w="4968680"/>
              </a:tblGrid>
              <a:tr h="370840">
                <a:tc>
                  <a:txBody>
                    <a:bodyPr/>
                    <a:lstStyle/>
                    <a:p>
                      <a:r>
                        <a:rPr lang="en-GB" sz="2400" dirty="0" smtClean="0">
                          <a:latin typeface="Arial" panose="020B0604020202020204" pitchFamily="34" charset="0"/>
                          <a:cs typeface="Arial" panose="020B0604020202020204" pitchFamily="34" charset="0"/>
                        </a:rPr>
                        <a:t>Data</a:t>
                      </a:r>
                      <a:endParaRPr lang="en-GB" sz="24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2400" dirty="0" smtClean="0">
                          <a:latin typeface="Arial" panose="020B0604020202020204" pitchFamily="34" charset="0"/>
                          <a:cs typeface="Arial" panose="020B0604020202020204" pitchFamily="34" charset="0"/>
                        </a:rPr>
                        <a:t>Context</a:t>
                      </a:r>
                      <a:endParaRPr lang="en-GB" sz="24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2400" dirty="0" smtClean="0">
                          <a:latin typeface="Arial" panose="020B0604020202020204" pitchFamily="34" charset="0"/>
                          <a:cs typeface="Arial" panose="020B0604020202020204" pitchFamily="34" charset="0"/>
                        </a:rPr>
                        <a:t>Comment</a:t>
                      </a:r>
                      <a:endParaRPr lang="en-GB" sz="24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r>
              <a:tr h="370840">
                <a:tc>
                  <a:txBody>
                    <a:bodyPr/>
                    <a:lstStyle/>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P952BR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A product 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A product code for a can of noodles.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a:t>
                      </a:r>
                      <a:r>
                        <a:rPr kumimoji="0" lang="en-GB" sz="2000" b="0" i="0" u="none" strike="noStrike" kern="1200" baseline="0" dirty="0" err="1" smtClean="0">
                          <a:solidFill>
                            <a:schemeClr val="tx1"/>
                          </a:solidFill>
                          <a:latin typeface="Arial" panose="020B0604020202020204" pitchFamily="34" charset="0"/>
                          <a:ea typeface="+mn-ea"/>
                          <a:cs typeface="Arial" panose="020B0604020202020204" pitchFamily="34" charset="0"/>
                        </a:rPr>
                        <a:t>bbcclick</a:t>
                      </a:r>
                      <a:endPar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A Twitter handle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The Twitter address for the BBC’s weekly technology show, </a:t>
                      </a:r>
                      <a:r>
                        <a:rPr kumimoji="0" lang="en-US" sz="2000" b="1" i="1" u="none" strike="noStrike" kern="1200" baseline="0" dirty="0" smtClean="0">
                          <a:solidFill>
                            <a:schemeClr val="tx1"/>
                          </a:solidFill>
                          <a:latin typeface="Arial" panose="020B0604020202020204" pitchFamily="34" charset="0"/>
                          <a:ea typeface="+mn-ea"/>
                          <a:cs typeface="Arial" panose="020B0604020202020204" pitchFamily="34" charset="0"/>
                        </a:rPr>
                        <a:t>Click</a:t>
                      </a:r>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 which is worth watching on BBC World News and BBC2 to keep up to date with technology.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2000" dirty="0" smtClean="0">
                          <a:latin typeface="Arial" panose="020B0604020202020204" pitchFamily="34" charset="0"/>
                          <a:cs typeface="Arial" panose="020B0604020202020204" pitchFamily="34" charset="0"/>
                        </a:rPr>
                        <a:t>359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Price in</a:t>
                      </a:r>
                    </a:p>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Pakistani</a:t>
                      </a:r>
                    </a:p>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Rupees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The price of a mobile phone cover.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20" name="Group 19"/>
          <p:cNvGrpSpPr/>
          <p:nvPr/>
        </p:nvGrpSpPr>
        <p:grpSpPr>
          <a:xfrm>
            <a:off x="179512" y="2494056"/>
            <a:ext cx="8784976" cy="4175304"/>
            <a:chOff x="102449" y="2256552"/>
            <a:chExt cx="9093222" cy="4175304"/>
          </a:xfrm>
        </p:grpSpPr>
        <p:sp>
          <p:nvSpPr>
            <p:cNvPr id="22" name="TextBox 21"/>
            <p:cNvSpPr txBox="1"/>
            <p:nvPr/>
          </p:nvSpPr>
          <p:spPr>
            <a:xfrm>
              <a:off x="102450" y="2276872"/>
              <a:ext cx="9093221" cy="4154984"/>
            </a:xfrm>
            <a:prstGeom prst="rect">
              <a:avLst/>
            </a:prstGeom>
            <a:noFill/>
            <a:ln w="38100">
              <a:solidFill>
                <a:schemeClr val="accent6">
                  <a:lumMod val="75000"/>
                </a:schemeClr>
              </a:solidFill>
            </a:ln>
          </p:spPr>
          <p:txBody>
            <a:bodyPr wrap="square" rIns="36000" rtlCol="0">
              <a:spAutoFit/>
            </a:bodyPr>
            <a:lstStyle/>
            <a:p>
              <a:pPr algn="ctr"/>
              <a:endParaRPr lang="en-GB" sz="2800" dirty="0" smtClean="0"/>
            </a:p>
            <a:p>
              <a:pPr algn="ctr"/>
              <a:endParaRPr lang="en-GB" sz="2800" dirty="0" smtClean="0"/>
            </a:p>
            <a:p>
              <a:pPr algn="ctr"/>
              <a:endParaRPr lang="en-GB" sz="2800" dirty="0"/>
            </a:p>
            <a:p>
              <a:pPr>
                <a:tabLst>
                  <a:tab pos="2690813" algn="ctr"/>
                </a:tabLst>
              </a:pPr>
              <a:r>
                <a:rPr lang="en-GB" dirty="0" smtClean="0"/>
                <a:t>	</a:t>
              </a:r>
            </a:p>
            <a:p>
              <a:pPr>
                <a:tabLst>
                  <a:tab pos="2690813" algn="ctr"/>
                </a:tabLst>
              </a:pPr>
              <a:endParaRPr lang="en-GB" dirty="0"/>
            </a:p>
            <a:p>
              <a:pPr>
                <a:tabLst>
                  <a:tab pos="2690813" algn="ctr"/>
                </a:tabLst>
              </a:pPr>
              <a:endParaRPr lang="en-GB" dirty="0" smtClean="0"/>
            </a:p>
            <a:p>
              <a:pPr>
                <a:tabLst>
                  <a:tab pos="2690813" algn="ctr"/>
                </a:tabLst>
              </a:pPr>
              <a:endParaRPr lang="en-GB" dirty="0"/>
            </a:p>
            <a:p>
              <a:pPr>
                <a:tabLst>
                  <a:tab pos="2690813" algn="ctr"/>
                </a:tabLst>
              </a:pPr>
              <a:endParaRPr lang="en-GB" dirty="0" smtClean="0"/>
            </a:p>
            <a:p>
              <a:pPr>
                <a:tabLst>
                  <a:tab pos="2690813" algn="ctr"/>
                </a:tabLst>
              </a:pPr>
              <a:endParaRPr lang="en-GB" dirty="0"/>
            </a:p>
            <a:p>
              <a:pPr>
                <a:tabLst>
                  <a:tab pos="2690813" algn="ctr"/>
                </a:tabLst>
              </a:pPr>
              <a:endParaRPr lang="en-GB" dirty="0" smtClean="0"/>
            </a:p>
            <a:p>
              <a:pPr>
                <a:tabLst>
                  <a:tab pos="2690813" algn="ctr"/>
                </a:tabLst>
              </a:pPr>
              <a:endParaRPr lang="en-GB" dirty="0"/>
            </a:p>
            <a:p>
              <a:pPr>
                <a:tabLst>
                  <a:tab pos="2690813" algn="ctr"/>
                </a:tabLst>
              </a:pPr>
              <a:endParaRPr lang="en-GB" dirty="0" smtClean="0"/>
            </a:p>
            <a:p>
              <a:pPr>
                <a:tabLst>
                  <a:tab pos="2690813" algn="ctr"/>
                </a:tabLst>
              </a:pPr>
              <a:endParaRPr lang="en-GB" dirty="0"/>
            </a:p>
          </p:txBody>
        </p:sp>
        <p:sp>
          <p:nvSpPr>
            <p:cNvPr id="21" name="TextBox 20"/>
            <p:cNvSpPr txBox="1"/>
            <p:nvPr/>
          </p:nvSpPr>
          <p:spPr>
            <a:xfrm>
              <a:off x="102449" y="2256552"/>
              <a:ext cx="198742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grpSp>
    </p:spTree>
    <p:extLst>
      <p:ext uri="{BB962C8B-B14F-4D97-AF65-F5344CB8AC3E}">
        <p14:creationId xmlns:p14="http://schemas.microsoft.com/office/powerpoint/2010/main" val="234927410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1.01 – Data, Information and Knowledge</a:t>
            </a:r>
            <a:endParaRPr lang="en-GB" sz="3400" b="1" dirty="0" smtClean="0"/>
          </a:p>
        </p:txBody>
      </p:sp>
      <p:sp>
        <p:nvSpPr>
          <p:cNvPr id="34" name="Rectangle 33"/>
          <p:cNvSpPr/>
          <p:nvPr/>
        </p:nvSpPr>
        <p:spPr>
          <a:xfrm>
            <a:off x="179513" y="1124744"/>
            <a:ext cx="5040559" cy="5632311"/>
          </a:xfrm>
          <a:prstGeom prst="rect">
            <a:avLst/>
          </a:prstGeom>
        </p:spPr>
        <p:txBody>
          <a:bodyPr wrap="square">
            <a:spAutoFit/>
          </a:bodyPr>
          <a:lstStyle/>
          <a:p>
            <a:pPr>
              <a:buClr>
                <a:srgbClr val="0070C0"/>
              </a:buClr>
            </a:pPr>
            <a:r>
              <a:rPr lang="en-US" b="1" dirty="0">
                <a:solidFill>
                  <a:schemeClr val="tx2"/>
                </a:solidFill>
              </a:rPr>
              <a:t>Knowledge</a:t>
            </a:r>
          </a:p>
          <a:p>
            <a:pPr marL="361950" indent="-361950">
              <a:buClr>
                <a:srgbClr val="0070C0"/>
              </a:buClr>
              <a:buFont typeface="Wingdings 3" panose="05040102010807070707" pitchFamily="18" charset="2"/>
              <a:buChar char=""/>
            </a:pPr>
            <a:r>
              <a:rPr lang="en-US" dirty="0"/>
              <a:t>Knowledge is basically what a person knows. This is known as their knowledge base. A knowledge base gets larger overtime as a person gains experience or learning. </a:t>
            </a:r>
            <a:endParaRPr lang="en-US" dirty="0" smtClean="0"/>
          </a:p>
          <a:p>
            <a:pPr marL="361950" indent="-361950">
              <a:buClr>
                <a:srgbClr val="0070C0"/>
              </a:buClr>
              <a:buFont typeface="Wingdings 3" panose="05040102010807070707" pitchFamily="18" charset="2"/>
              <a:buChar char=""/>
            </a:pPr>
            <a:r>
              <a:rPr lang="en-US" dirty="0" smtClean="0"/>
              <a:t>Knowledge </a:t>
            </a:r>
            <a:r>
              <a:rPr lang="en-US" dirty="0"/>
              <a:t>requires a person to understand </a:t>
            </a:r>
            <a:r>
              <a:rPr lang="en-US" dirty="0" smtClean="0"/>
              <a:t>what </a:t>
            </a:r>
            <a:r>
              <a:rPr lang="en-US" dirty="0"/>
              <a:t>information is, based on their experience and Knowledge base. </a:t>
            </a:r>
            <a:endParaRPr lang="en-US" dirty="0" smtClean="0"/>
          </a:p>
          <a:p>
            <a:pPr marL="361950" indent="-361950">
              <a:buClr>
                <a:srgbClr val="0070C0"/>
              </a:buClr>
              <a:buFont typeface="Wingdings 3" panose="05040102010807070707" pitchFamily="18" charset="2"/>
              <a:buChar char=""/>
            </a:pPr>
            <a:r>
              <a:rPr lang="en-US" dirty="0" smtClean="0"/>
              <a:t>Crown </a:t>
            </a:r>
            <a:r>
              <a:rPr lang="en-US" dirty="0"/>
              <a:t>Prince Salman was appointed Crown Prince of Saudi Arabia on 18 June 2012. This is information. Knowing that he had been Crown Prince for 2 years on 1 August 2014 is knowledge. </a:t>
            </a:r>
            <a:endParaRPr lang="en-US" dirty="0" smtClean="0"/>
          </a:p>
          <a:p>
            <a:pPr marL="361950" indent="-361950">
              <a:buClr>
                <a:srgbClr val="0070C0"/>
              </a:buClr>
              <a:buFont typeface="Wingdings 3" panose="05040102010807070707" pitchFamily="18" charset="2"/>
              <a:buChar char=""/>
            </a:pPr>
            <a:r>
              <a:rPr lang="en-US" dirty="0" smtClean="0"/>
              <a:t>Knowledge </a:t>
            </a:r>
            <a:r>
              <a:rPr lang="en-US" dirty="0"/>
              <a:t>allows data to be interpreted. In computing terms, Knowledge is also what a machine knows through the use of a knowledge base consisting of rules and facts, often found in knowledge-based systems, modelling and simulation software.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a:t>
            </a:r>
            <a:r>
              <a:rPr lang="en-GB" sz="1200" b="1" dirty="0" smtClean="0">
                <a:latin typeface="Arial" panose="020B0604020202020204" pitchFamily="34" charset="0"/>
                <a:cs typeface="Arial" panose="020B0604020202020204" pitchFamily="34" charset="0"/>
              </a:rPr>
              <a:t>3</a:t>
            </a:r>
            <a:endParaRPr lang="en-GB" sz="1200" b="1" dirty="0">
              <a:latin typeface="Arial" panose="020B0604020202020204" pitchFamily="34" charset="0"/>
              <a:cs typeface="Arial" panose="020B0604020202020204" pitchFamily="34"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500021929"/>
              </p:ext>
            </p:extLst>
          </p:nvPr>
        </p:nvGraphicFramePr>
        <p:xfrm>
          <a:off x="5220073" y="1484784"/>
          <a:ext cx="3672408" cy="5049520"/>
        </p:xfrm>
        <a:graphic>
          <a:graphicData uri="http://schemas.openxmlformats.org/drawingml/2006/table">
            <a:tbl>
              <a:tblPr firstRow="1" bandRow="1">
                <a:tableStyleId>{912C8C85-51F0-491E-9774-3900AFEF0FD7}</a:tableStyleId>
              </a:tblPr>
              <a:tblGrid>
                <a:gridCol w="1944215"/>
                <a:gridCol w="1728193"/>
              </a:tblGrid>
              <a:tr h="370840">
                <a:tc>
                  <a:txBody>
                    <a:bodyPr/>
                    <a:lstStyle/>
                    <a:p>
                      <a:r>
                        <a:rPr lang="en-GB" sz="1700" dirty="0" smtClean="0">
                          <a:latin typeface="Arial" panose="020B0604020202020204" pitchFamily="34" charset="0"/>
                          <a:cs typeface="Arial" panose="020B0604020202020204" pitchFamily="34" charset="0"/>
                        </a:rPr>
                        <a:t>Information</a:t>
                      </a:r>
                      <a:endParaRPr lang="en-GB" sz="17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1700" smtClean="0">
                          <a:latin typeface="Arial" panose="020B0604020202020204" pitchFamily="34" charset="0"/>
                          <a:cs typeface="Arial" panose="020B0604020202020204" pitchFamily="34" charset="0"/>
                        </a:rPr>
                        <a:t>Knowledge</a:t>
                      </a:r>
                      <a:endParaRPr lang="en-GB" sz="17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r>
              <a:tr h="370840">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l00km/h is the speed limit on expressways in Pakistan.</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smtClean="0">
                          <a:solidFill>
                            <a:schemeClr val="tx1"/>
                          </a:solidFill>
                          <a:latin typeface="Arial" panose="020B0604020202020204" pitchFamily="34" charset="0"/>
                          <a:ea typeface="+mn-ea"/>
                          <a:cs typeface="Arial" panose="020B0604020202020204" pitchFamily="34" charset="0"/>
                        </a:rPr>
                        <a:t>Travelling at 120km/h on expressways in Pakistan is illegal.</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Figure 1.02 - A red traffic light.</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A red traffic light means a car should stop.</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359 Pakistani rupees is the price of a mobile phone cover.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The price of a mobile phone cover is more expensive than a cup of coffee.</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1" name="TextBox 20"/>
          <p:cNvSpPr txBox="1"/>
          <p:nvPr/>
        </p:nvSpPr>
        <p:spPr>
          <a:xfrm>
            <a:off x="5220073" y="1096237"/>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pic>
        <p:nvPicPr>
          <p:cNvPr id="1028"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652120" y="3299033"/>
            <a:ext cx="1104461" cy="1282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182612"/>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1.01 – Data, Information and Knowledge</a:t>
            </a:r>
            <a:endParaRPr lang="en-GB" sz="3400" b="1" dirty="0" smtClean="0"/>
          </a:p>
        </p:txBody>
      </p:sp>
      <p:sp>
        <p:nvSpPr>
          <p:cNvPr id="34" name="Rectangle 33"/>
          <p:cNvSpPr/>
          <p:nvPr/>
        </p:nvSpPr>
        <p:spPr>
          <a:xfrm>
            <a:off x="207209" y="1124744"/>
            <a:ext cx="4868847" cy="55953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2400" b="1" dirty="0">
              <a:solidFill>
                <a:schemeClr val="tx2"/>
              </a:solidFill>
            </a:endParaRPr>
          </a:p>
          <a:p>
            <a:pPr>
              <a:buClr>
                <a:srgbClr val="0070C0"/>
              </a:buClr>
            </a:pPr>
            <a:r>
              <a:rPr lang="en-US" sz="2980" dirty="0"/>
              <a:t>A company creates websites using style sheets.</a:t>
            </a:r>
          </a:p>
          <a:p>
            <a:pPr marL="514350" indent="-514350">
              <a:buClr>
                <a:srgbClr val="0070C0"/>
              </a:buClr>
              <a:buFont typeface="+mj-lt"/>
              <a:buAutoNum type="arabicPeriod"/>
            </a:pPr>
            <a:r>
              <a:rPr lang="en-US" sz="2980" dirty="0" smtClean="0"/>
              <a:t>Identify </a:t>
            </a:r>
            <a:r>
              <a:rPr lang="en-US" sz="2980" dirty="0"/>
              <a:t>one item of data that </a:t>
            </a:r>
            <a:r>
              <a:rPr lang="en-US" sz="2980" dirty="0" smtClean="0"/>
              <a:t>will </a:t>
            </a:r>
            <a:r>
              <a:rPr lang="en-US" sz="2980" dirty="0"/>
              <a:t>be used by the company.</a:t>
            </a:r>
          </a:p>
          <a:p>
            <a:pPr marL="514350" indent="-514350">
              <a:buClr>
                <a:srgbClr val="0070C0"/>
              </a:buClr>
              <a:buFont typeface="+mj-lt"/>
              <a:buAutoNum type="arabicPeriod"/>
            </a:pPr>
            <a:r>
              <a:rPr lang="en-US" sz="2980" dirty="0" smtClean="0"/>
              <a:t>Describe </a:t>
            </a:r>
            <a:r>
              <a:rPr lang="en-US" sz="2980" dirty="0"/>
              <a:t>how this item of data can become information.</a:t>
            </a:r>
          </a:p>
          <a:p>
            <a:pPr marL="514350" indent="-514350">
              <a:buClr>
                <a:srgbClr val="0070C0"/>
              </a:buClr>
              <a:buFont typeface="+mj-lt"/>
              <a:buAutoNum type="arabicPeriod"/>
            </a:pPr>
            <a:r>
              <a:rPr lang="en-US" sz="2980" dirty="0" smtClean="0"/>
              <a:t>Describe </a:t>
            </a:r>
            <a:r>
              <a:rPr lang="en-US" sz="2980" dirty="0"/>
              <a:t>the term knowledge.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a:t>
            </a:r>
            <a:r>
              <a:rPr lang="en-GB" sz="1200" b="1" dirty="0" smtClean="0">
                <a:latin typeface="Arial" panose="020B0604020202020204" pitchFamily="34" charset="0"/>
                <a:cs typeface="Arial" panose="020B0604020202020204" pitchFamily="34" charset="0"/>
              </a:rPr>
              <a:t>3</a:t>
            </a:r>
            <a:endParaRPr lang="en-GB" sz="1200" b="1" dirty="0">
              <a:latin typeface="Arial" panose="020B0604020202020204" pitchFamily="34" charset="0"/>
              <a:cs typeface="Arial" panose="020B0604020202020204" pitchFamily="34"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500021929"/>
              </p:ext>
            </p:extLst>
          </p:nvPr>
        </p:nvGraphicFramePr>
        <p:xfrm>
          <a:off x="5220073" y="1484784"/>
          <a:ext cx="3672408" cy="5049520"/>
        </p:xfrm>
        <a:graphic>
          <a:graphicData uri="http://schemas.openxmlformats.org/drawingml/2006/table">
            <a:tbl>
              <a:tblPr firstRow="1" bandRow="1">
                <a:tableStyleId>{912C8C85-51F0-491E-9774-3900AFEF0FD7}</a:tableStyleId>
              </a:tblPr>
              <a:tblGrid>
                <a:gridCol w="1944215"/>
                <a:gridCol w="1728193"/>
              </a:tblGrid>
              <a:tr h="370840">
                <a:tc>
                  <a:txBody>
                    <a:bodyPr/>
                    <a:lstStyle/>
                    <a:p>
                      <a:r>
                        <a:rPr lang="en-GB" sz="1700" dirty="0" smtClean="0">
                          <a:latin typeface="Arial" panose="020B0604020202020204" pitchFamily="34" charset="0"/>
                          <a:cs typeface="Arial" panose="020B0604020202020204" pitchFamily="34" charset="0"/>
                        </a:rPr>
                        <a:t>Information</a:t>
                      </a:r>
                      <a:endParaRPr lang="en-GB" sz="17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1700" smtClean="0">
                          <a:latin typeface="Arial" panose="020B0604020202020204" pitchFamily="34" charset="0"/>
                          <a:cs typeface="Arial" panose="020B0604020202020204" pitchFamily="34" charset="0"/>
                        </a:rPr>
                        <a:t>Knowledge</a:t>
                      </a:r>
                      <a:endParaRPr lang="en-GB" sz="17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r>
              <a:tr h="370840">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l00km/h is the speed limit on expressways in Pakistan.</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smtClean="0">
                          <a:solidFill>
                            <a:schemeClr val="tx1"/>
                          </a:solidFill>
                          <a:latin typeface="Arial" panose="020B0604020202020204" pitchFamily="34" charset="0"/>
                          <a:ea typeface="+mn-ea"/>
                          <a:cs typeface="Arial" panose="020B0604020202020204" pitchFamily="34" charset="0"/>
                        </a:rPr>
                        <a:t>Travelling at 120km/h on expressways in Pakistan is illegal.</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
                      </a:r>
                      <a:b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br>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Figure 1.02 - A red traffic light.</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A red traffic light means a car should stop.</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359 Pakistani rupees is the price of a mobile phone cover.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The price of a mobile phone cover is more expensive than a cup of coffee.</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1" name="TextBox 20"/>
          <p:cNvSpPr txBox="1"/>
          <p:nvPr/>
        </p:nvSpPr>
        <p:spPr>
          <a:xfrm>
            <a:off x="5220073" y="1096237"/>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pic>
        <p:nvPicPr>
          <p:cNvPr id="1028"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652120" y="3299033"/>
            <a:ext cx="1104461" cy="128209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07209" y="1115452"/>
            <a:ext cx="2204551"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Questions</a:t>
            </a:r>
            <a:endParaRPr lang="en-GB" b="1" dirty="0">
              <a:solidFill>
                <a:schemeClr val="bg1"/>
              </a:solidFill>
            </a:endParaRPr>
          </a:p>
        </p:txBody>
      </p:sp>
    </p:spTree>
    <p:extLst>
      <p:ext uri="{BB962C8B-B14F-4D97-AF65-F5344CB8AC3E}">
        <p14:creationId xmlns:p14="http://schemas.microsoft.com/office/powerpoint/2010/main" val="323967515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1.01 – Data, Information and Knowledge</a:t>
            </a:r>
            <a:endParaRPr lang="en-GB" sz="3400" b="1" dirty="0" smtClean="0"/>
          </a:p>
        </p:txBody>
      </p:sp>
      <p:sp>
        <p:nvSpPr>
          <p:cNvPr id="34" name="Rectangle 33"/>
          <p:cNvSpPr/>
          <p:nvPr/>
        </p:nvSpPr>
        <p:spPr>
          <a:xfrm>
            <a:off x="207209" y="1124744"/>
            <a:ext cx="8757279" cy="537070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2800" b="1" dirty="0">
              <a:solidFill>
                <a:schemeClr val="tx2"/>
              </a:solidFill>
            </a:endParaRPr>
          </a:p>
          <a:p>
            <a:pPr marL="620713" indent="-620713">
              <a:buClr>
                <a:srgbClr val="C00000"/>
              </a:buClr>
              <a:buFont typeface="+mj-lt"/>
              <a:buAutoNum type="arabicPeriod"/>
            </a:pPr>
            <a:r>
              <a:rPr lang="en-US" sz="3500" dirty="0" smtClean="0"/>
              <a:t>For example 00000000 (there must be no explanation, just the data)</a:t>
            </a:r>
          </a:p>
          <a:p>
            <a:pPr marL="620713" indent="-620713">
              <a:buClr>
                <a:srgbClr val="C00000"/>
              </a:buClr>
              <a:buFont typeface="+mj-lt"/>
              <a:buAutoNum type="arabicPeriod"/>
            </a:pPr>
            <a:r>
              <a:rPr lang="en-US" sz="3500" dirty="0" smtClean="0"/>
              <a:t>For example, context is added to 00000000 because we are told it is a colour code. Meaning is added by telling us it is the colour code for black.</a:t>
            </a:r>
          </a:p>
          <a:p>
            <a:pPr marL="620713" indent="-620713">
              <a:buClr>
                <a:srgbClr val="C00000"/>
              </a:buClr>
              <a:buFont typeface="+mj-lt"/>
              <a:buAutoNum type="arabicPeriod"/>
            </a:pPr>
            <a:r>
              <a:rPr lang="en-US" sz="3500" dirty="0" smtClean="0"/>
              <a:t>Knowledge is applying experience to information so that the information can be interpreted.</a:t>
            </a:r>
            <a:endParaRPr lang="en-US" sz="3500" dirty="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a:t>
            </a:r>
            <a:r>
              <a:rPr lang="en-GB" sz="1200" b="1" dirty="0" smtClean="0">
                <a:latin typeface="Arial" panose="020B0604020202020204" pitchFamily="34" charset="0"/>
                <a:cs typeface="Arial" panose="020B0604020202020204" pitchFamily="34" charset="0"/>
              </a:rPr>
              <a:t>3</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207209" y="1115452"/>
            <a:ext cx="2204551"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3290629247"/>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34" name="Rectangle 33"/>
          <p:cNvSpPr/>
          <p:nvPr/>
        </p:nvSpPr>
        <p:spPr>
          <a:xfrm>
            <a:off x="179513" y="1124744"/>
            <a:ext cx="6031783" cy="1261884"/>
          </a:xfrm>
          <a:prstGeom prst="rect">
            <a:avLst/>
          </a:prstGeom>
        </p:spPr>
        <p:txBody>
          <a:bodyPr wrap="square">
            <a:spAutoFit/>
          </a:bodyPr>
          <a:lstStyle/>
          <a:p>
            <a:pPr>
              <a:buClr>
                <a:srgbClr val="0070C0"/>
              </a:buClr>
            </a:pPr>
            <a:r>
              <a:rPr lang="en-US" sz="1900" b="1" dirty="0" smtClean="0">
                <a:solidFill>
                  <a:srgbClr val="C00000"/>
                </a:solidFill>
              </a:rPr>
              <a:t>Static Data</a:t>
            </a:r>
            <a:endParaRPr lang="en-US" sz="1900" b="1" dirty="0">
              <a:solidFill>
                <a:srgbClr val="C00000"/>
              </a:solidFill>
            </a:endParaRPr>
          </a:p>
          <a:p>
            <a:pPr marL="355600" indent="-355600">
              <a:buClr>
                <a:srgbClr val="0070C0"/>
              </a:buClr>
              <a:buFont typeface="Wingdings 3" panose="05040102010807070707" pitchFamily="18" charset="2"/>
              <a:buChar char=""/>
            </a:pPr>
            <a:r>
              <a:rPr lang="en-US" sz="1900" dirty="0"/>
              <a:t>Static means ‘still’. It is data that does not normally change. Static data is either fixed or has to be changed manually by editing a document.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3</a:t>
            </a:r>
            <a:endParaRPr lang="en-GB" sz="1200" b="1" dirty="0">
              <a:latin typeface="Arial" panose="020B0604020202020204" pitchFamily="34" charset="0"/>
              <a:cs typeface="Arial" panose="020B0604020202020204" pitchFamily="34" charset="0"/>
            </a:endParaRPr>
          </a:p>
        </p:txBody>
      </p:sp>
      <p:sp>
        <p:nvSpPr>
          <p:cNvPr id="5" name="Rectangle 4"/>
          <p:cNvSpPr/>
          <p:nvPr/>
        </p:nvSpPr>
        <p:spPr>
          <a:xfrm>
            <a:off x="6384710" y="1124744"/>
            <a:ext cx="2579778" cy="5324535"/>
          </a:xfrm>
          <a:prstGeom prst="rect">
            <a:avLst/>
          </a:prstGeom>
          <a:solidFill>
            <a:srgbClr val="FFDC6D"/>
          </a:solidFill>
          <a:ln w="57150">
            <a:solidFill>
              <a:srgbClr val="002060"/>
            </a:solidFill>
          </a:ln>
        </p:spPr>
        <p:txBody>
          <a:bodyPr wrap="square">
            <a:spAutoFit/>
          </a:bodyPr>
          <a:lstStyle/>
          <a:p>
            <a:pPr>
              <a:tabLst>
                <a:tab pos="2420938" algn="l"/>
              </a:tabLst>
            </a:pPr>
            <a:r>
              <a:rPr lang="en-US" sz="2000" b="1" dirty="0" smtClean="0">
                <a:solidFill>
                  <a:srgbClr val="C00000"/>
                </a:solidFill>
                <a:latin typeface="Arial" panose="020B0604020202020204" pitchFamily="34" charset="0"/>
                <a:cs typeface="Arial" panose="020B0604020202020204" pitchFamily="34" charset="0"/>
              </a:rPr>
              <a:t>Key Terms</a:t>
            </a:r>
          </a:p>
          <a:p>
            <a:r>
              <a:rPr lang="en-US" sz="2000" b="1" dirty="0"/>
              <a:t>Static data</a:t>
            </a:r>
            <a:r>
              <a:rPr lang="en-US" sz="2000" dirty="0"/>
              <a:t>: data that does not normally change</a:t>
            </a:r>
          </a:p>
          <a:p>
            <a:r>
              <a:rPr lang="en-US" sz="2000" b="1" dirty="0"/>
              <a:t>Dynamic data</a:t>
            </a:r>
            <a:r>
              <a:rPr lang="en-US" sz="2000" dirty="0"/>
              <a:t>: data that changes automatically without </a:t>
            </a:r>
            <a:r>
              <a:rPr lang="en-US" sz="2000" dirty="0" smtClean="0"/>
              <a:t>user intervention</a:t>
            </a:r>
            <a:endParaRPr lang="en-US" sz="2000" dirty="0"/>
          </a:p>
          <a:p>
            <a:r>
              <a:rPr lang="en-US" sz="2000" b="1" dirty="0"/>
              <a:t>Direct data source</a:t>
            </a:r>
            <a:r>
              <a:rPr lang="en-US" sz="2000" dirty="0"/>
              <a:t>: data that is collected for the purpose for which it will be used</a:t>
            </a:r>
          </a:p>
          <a:p>
            <a:r>
              <a:rPr lang="en-US" sz="2000" b="1" dirty="0"/>
              <a:t>Indirect data source</a:t>
            </a:r>
            <a:r>
              <a:rPr lang="en-US" sz="2000" dirty="0"/>
              <a:t>: data that was collected for a different purpose (secondary source)</a:t>
            </a:r>
            <a:endParaRPr lang="en-GB" sz="200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078849">
            <a:off x="8681651" y="961247"/>
            <a:ext cx="403990" cy="402503"/>
          </a:xfrm>
          <a:prstGeom prst="ellipse">
            <a:avLst/>
          </a:prstGeom>
          <a:solidFill>
            <a:srgbClr val="FFDC6D"/>
          </a:solidFill>
          <a:ln w="57150">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tx2"/>
                </a:solidFill>
                <a:latin typeface="Arial" panose="020B0604020202020204" pitchFamily="34" charset="0"/>
                <a:cs typeface="Arial" panose="020B0604020202020204" pitchFamily="34" charset="0"/>
              </a:rPr>
              <a:t>!</a:t>
            </a:r>
            <a:endParaRPr lang="en-GB" b="1" dirty="0">
              <a:solidFill>
                <a:schemeClr val="tx2"/>
              </a:solidFill>
              <a:latin typeface="Arial" panose="020B0604020202020204" pitchFamily="34" charset="0"/>
              <a:cs typeface="Arial" panose="020B0604020202020204" pitchFamily="34" charset="0"/>
            </a:endParaRPr>
          </a:p>
        </p:txBody>
      </p:sp>
      <p:sp>
        <p:nvSpPr>
          <p:cNvPr id="7" name="Rectangle 6"/>
          <p:cNvSpPr/>
          <p:nvPr/>
        </p:nvSpPr>
        <p:spPr>
          <a:xfrm>
            <a:off x="4108161" y="2433662"/>
            <a:ext cx="2103135" cy="923330"/>
          </a:xfrm>
          <a:prstGeom prst="rect">
            <a:avLst/>
          </a:prstGeom>
        </p:spPr>
        <p:txBody>
          <a:bodyPr wrap="square">
            <a:spAutoFit/>
          </a:bodyPr>
          <a:lstStyle/>
          <a:p>
            <a:r>
              <a:rPr lang="en-US" dirty="0"/>
              <a:t>Figure 1.03 - A good example of static data.</a:t>
            </a:r>
            <a:endParaRPr lang="en-GB"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298" y="2390857"/>
            <a:ext cx="3788638" cy="1978004"/>
          </a:xfrm>
          <a:prstGeom prst="rect">
            <a:avLst/>
          </a:prstGeom>
        </p:spPr>
      </p:pic>
      <p:sp>
        <p:nvSpPr>
          <p:cNvPr id="13" name="TextBox 12"/>
          <p:cNvSpPr txBox="1"/>
          <p:nvPr/>
        </p:nvSpPr>
        <p:spPr>
          <a:xfrm>
            <a:off x="179512" y="436510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179512" y="4365104"/>
            <a:ext cx="6031784" cy="2246769"/>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000" dirty="0" smtClean="0"/>
          </a:p>
          <a:p>
            <a:pPr marL="285750" indent="-285750">
              <a:buClr>
                <a:schemeClr val="tx2">
                  <a:lumMod val="75000"/>
                </a:schemeClr>
              </a:buClr>
              <a:buFont typeface="Wingdings" panose="05000000000000000000" pitchFamily="2" charset="2"/>
              <a:buChar char="§"/>
            </a:pPr>
            <a:r>
              <a:rPr lang="en-US" sz="2000" dirty="0" smtClean="0"/>
              <a:t>title </a:t>
            </a:r>
            <a:r>
              <a:rPr lang="en-US" sz="2000" dirty="0"/>
              <a:t>of a web page</a:t>
            </a:r>
          </a:p>
          <a:p>
            <a:pPr marL="285750" indent="-285750">
              <a:buClr>
                <a:schemeClr val="tx2">
                  <a:lumMod val="75000"/>
                </a:schemeClr>
              </a:buClr>
              <a:buFont typeface="Wingdings" panose="05000000000000000000" pitchFamily="2" charset="2"/>
              <a:buChar char="§"/>
            </a:pPr>
            <a:r>
              <a:rPr lang="en-GB" sz="2000" dirty="0" smtClean="0"/>
              <a:t>magazines</a:t>
            </a:r>
            <a:endParaRPr lang="en-GB" sz="2000" dirty="0"/>
          </a:p>
          <a:p>
            <a:pPr marL="285750" indent="-285750">
              <a:buClr>
                <a:schemeClr val="tx2">
                  <a:lumMod val="75000"/>
                </a:schemeClr>
              </a:buClr>
              <a:buFont typeface="Wingdings" panose="05000000000000000000" pitchFamily="2" charset="2"/>
              <a:buChar char="§"/>
            </a:pPr>
            <a:r>
              <a:rPr lang="en-GB" sz="2000" dirty="0" smtClean="0"/>
              <a:t>CD-ROMs</a:t>
            </a:r>
            <a:endParaRPr lang="en-GB" sz="2000" dirty="0"/>
          </a:p>
          <a:p>
            <a:pPr marL="285750" indent="-285750">
              <a:buClr>
                <a:schemeClr val="tx2">
                  <a:lumMod val="75000"/>
                </a:schemeClr>
              </a:buClr>
              <a:buFont typeface="Wingdings" panose="05000000000000000000" pitchFamily="2" charset="2"/>
              <a:buChar char="§"/>
            </a:pPr>
            <a:r>
              <a:rPr lang="en-US" sz="2000" dirty="0" smtClean="0"/>
              <a:t>column </a:t>
            </a:r>
            <a:r>
              <a:rPr lang="en-US" sz="2000" dirty="0"/>
              <a:t>headings for a football league table </a:t>
            </a:r>
            <a:r>
              <a:rPr lang="en-US" sz="2000" dirty="0" smtClean="0"/>
              <a:t/>
            </a:r>
            <a:br>
              <a:rPr lang="en-US" sz="2000" dirty="0" smtClean="0"/>
            </a:br>
            <a:r>
              <a:rPr lang="en-US" sz="2000" dirty="0" smtClean="0"/>
              <a:t>(</a:t>
            </a:r>
            <a:r>
              <a:rPr lang="en-US" sz="2000" dirty="0"/>
              <a:t>e.g. P, W, D, L, F, A, GD)</a:t>
            </a:r>
          </a:p>
          <a:p>
            <a:pPr marL="285750" indent="-285750">
              <a:buClr>
                <a:schemeClr val="tx2">
                  <a:lumMod val="75000"/>
                </a:schemeClr>
              </a:buClr>
              <a:buFont typeface="Wingdings" panose="05000000000000000000" pitchFamily="2" charset="2"/>
              <a:buChar char="§"/>
            </a:pPr>
            <a:r>
              <a:rPr lang="en-US" sz="2000" dirty="0" smtClean="0"/>
              <a:t>instructions </a:t>
            </a:r>
            <a:r>
              <a:rPr lang="en-US" sz="2000" dirty="0"/>
              <a:t>on a data entry screen.</a:t>
            </a:r>
            <a:endParaRPr lang="en-GB" sz="2000" dirty="0"/>
          </a:p>
        </p:txBody>
      </p:sp>
    </p:spTree>
    <p:extLst>
      <p:ext uri="{BB962C8B-B14F-4D97-AF65-F5344CB8AC3E}">
        <p14:creationId xmlns:p14="http://schemas.microsoft.com/office/powerpoint/2010/main" val="9810661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34" name="Rectangle 33"/>
          <p:cNvSpPr/>
          <p:nvPr/>
        </p:nvSpPr>
        <p:spPr>
          <a:xfrm>
            <a:off x="179513" y="1124744"/>
            <a:ext cx="3528391" cy="2677656"/>
          </a:xfrm>
          <a:prstGeom prst="rect">
            <a:avLst/>
          </a:prstGeom>
        </p:spPr>
        <p:txBody>
          <a:bodyPr wrap="square">
            <a:spAutoFit/>
          </a:bodyPr>
          <a:lstStyle/>
          <a:p>
            <a:pPr>
              <a:buClr>
                <a:srgbClr val="0070C0"/>
              </a:buClr>
            </a:pPr>
            <a:r>
              <a:rPr lang="en-US" sz="2100" b="1" dirty="0" smtClean="0">
                <a:solidFill>
                  <a:schemeClr val="tx2"/>
                </a:solidFill>
              </a:rPr>
              <a:t>Dynamic </a:t>
            </a:r>
            <a:r>
              <a:rPr lang="en-US" sz="2100" b="1" dirty="0">
                <a:solidFill>
                  <a:schemeClr val="tx2"/>
                </a:solidFill>
              </a:rPr>
              <a:t>data</a:t>
            </a:r>
          </a:p>
          <a:p>
            <a:pPr marL="355600" indent="-355600">
              <a:buClr>
                <a:srgbClr val="0070C0"/>
              </a:buClr>
              <a:buFont typeface="Wingdings 3" panose="05040102010807070707" pitchFamily="18" charset="2"/>
              <a:buChar char=""/>
            </a:pPr>
            <a:r>
              <a:rPr lang="en-US" sz="2100" b="1" dirty="0"/>
              <a:t>Dynamic</a:t>
            </a:r>
            <a:r>
              <a:rPr lang="en-US" sz="2100" dirty="0"/>
              <a:t> means ‘moving’. It is data </a:t>
            </a:r>
            <a:r>
              <a:rPr lang="en-US" sz="2100" dirty="0" smtClean="0"/>
              <a:t>that updates </a:t>
            </a:r>
            <a:r>
              <a:rPr lang="en-US" sz="2100" dirty="0"/>
              <a:t>as a result of the source data changing. Dynamic data is updated automatically without user intervention.</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3</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193856" y="5765660"/>
            <a:ext cx="3370032" cy="903700"/>
          </a:xfrm>
          <a:prstGeom prst="rect">
            <a:avLst/>
          </a:prstGeom>
        </p:spPr>
        <p:txBody>
          <a:bodyPr wrap="square" lIns="36000" tIns="36000" rIns="36000" bIns="36000">
            <a:spAutoFit/>
          </a:bodyPr>
          <a:lstStyle/>
          <a:p>
            <a:r>
              <a:rPr lang="en-US" b="1" dirty="0"/>
              <a:t>Figure 1.04 </a:t>
            </a:r>
            <a:r>
              <a:rPr lang="en-US" dirty="0"/>
              <a:t>- This weather map, from the Met Office website, is an example of dynamic data.</a:t>
            </a:r>
            <a:endParaRPr lang="en-GB" dirty="0"/>
          </a:p>
        </p:txBody>
      </p:sp>
      <p:sp>
        <p:nvSpPr>
          <p:cNvPr id="13" name="TextBox 12"/>
          <p:cNvSpPr txBox="1"/>
          <p:nvPr/>
        </p:nvSpPr>
        <p:spPr>
          <a:xfrm>
            <a:off x="3851920"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3851920" y="1124744"/>
            <a:ext cx="5112568" cy="5509200"/>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800" dirty="0" smtClean="0"/>
          </a:p>
          <a:p>
            <a:pPr marL="285750" indent="-285750">
              <a:buClr>
                <a:schemeClr val="tx2">
                  <a:lumMod val="75000"/>
                </a:schemeClr>
              </a:buClr>
              <a:buFont typeface="Wingdings" panose="05000000000000000000" pitchFamily="2" charset="2"/>
              <a:buChar char="§"/>
            </a:pPr>
            <a:r>
              <a:rPr lang="en-US" dirty="0"/>
              <a:t>live sports results on a website (when a goal is scored, the scores will update on the website)</a:t>
            </a:r>
          </a:p>
          <a:p>
            <a:pPr marL="285750" indent="-285750">
              <a:buClr>
                <a:schemeClr val="tx2">
                  <a:lumMod val="75000"/>
                </a:schemeClr>
              </a:buClr>
              <a:buFont typeface="Wingdings" panose="05000000000000000000" pitchFamily="2" charset="2"/>
              <a:buChar char="§"/>
            </a:pPr>
            <a:r>
              <a:rPr lang="en-US" dirty="0" smtClean="0"/>
              <a:t>news </a:t>
            </a:r>
            <a:r>
              <a:rPr lang="en-US" dirty="0"/>
              <a:t>feeds on a mobile phone app (when the news is changed in the main database, the news feed will be updated on the phone)</a:t>
            </a:r>
          </a:p>
          <a:p>
            <a:pPr marL="285750" indent="-285750">
              <a:buClr>
                <a:schemeClr val="tx2">
                  <a:lumMod val="75000"/>
                </a:schemeClr>
              </a:buClr>
              <a:buFont typeface="Wingdings" panose="05000000000000000000" pitchFamily="2" charset="2"/>
              <a:buChar char="§"/>
            </a:pPr>
            <a:r>
              <a:rPr lang="en-US" dirty="0" smtClean="0"/>
              <a:t>availability </a:t>
            </a:r>
            <a:r>
              <a:rPr lang="en-US" dirty="0"/>
              <a:t>of tickets for a concert (when somebody books a ticket, the ticket is no longer available)</a:t>
            </a:r>
          </a:p>
          <a:p>
            <a:pPr marL="285750" indent="-285750">
              <a:buClr>
                <a:schemeClr val="tx2">
                  <a:lumMod val="75000"/>
                </a:schemeClr>
              </a:buClr>
              <a:buFont typeface="Wingdings" panose="05000000000000000000" pitchFamily="2" charset="2"/>
              <a:buChar char="§"/>
            </a:pPr>
            <a:r>
              <a:rPr lang="en-US" dirty="0" smtClean="0"/>
              <a:t>product </a:t>
            </a:r>
            <a:r>
              <a:rPr lang="en-US" dirty="0"/>
              <a:t>prices for a till/point of sale (if a price is reduced or increased in the database, this new price will be used the next time the barcode is scanned)</a:t>
            </a:r>
          </a:p>
          <a:p>
            <a:pPr marL="285750" indent="-285750">
              <a:buClr>
                <a:schemeClr val="tx2">
                  <a:lumMod val="75000"/>
                </a:schemeClr>
              </a:buClr>
              <a:buFont typeface="Wingdings" panose="05000000000000000000" pitchFamily="2" charset="2"/>
              <a:buChar char="§"/>
            </a:pPr>
            <a:r>
              <a:rPr lang="en-US" dirty="0" smtClean="0"/>
              <a:t>train </a:t>
            </a:r>
            <a:r>
              <a:rPr lang="en-US" dirty="0"/>
              <a:t>expected arrival times (these will update automatically based on the train’s position)</a:t>
            </a:r>
          </a:p>
          <a:p>
            <a:pPr marL="285750" indent="-285750">
              <a:buClr>
                <a:schemeClr val="tx2">
                  <a:lumMod val="75000"/>
                </a:schemeClr>
              </a:buClr>
              <a:buFont typeface="Wingdings" panose="05000000000000000000" pitchFamily="2" charset="2"/>
              <a:buChar char="§"/>
            </a:pPr>
            <a:r>
              <a:rPr lang="en-US" dirty="0" smtClean="0"/>
              <a:t>profit </a:t>
            </a:r>
            <a:r>
              <a:rPr lang="en-US" dirty="0"/>
              <a:t>for a product in a spreadsheet (profit = price - cost so when either the price or cost changes, then the profit changes too)</a:t>
            </a:r>
            <a:endParaRPr lang="en-GB" dirty="0"/>
          </a:p>
        </p:txBody>
      </p:sp>
      <p:pic>
        <p:nvPicPr>
          <p:cNvPr id="2" name="Picture 1">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3712131"/>
            <a:ext cx="3384376" cy="1928730"/>
          </a:xfrm>
          <a:prstGeom prst="rect">
            <a:avLst/>
          </a:prstGeom>
        </p:spPr>
      </p:pic>
    </p:spTree>
    <p:extLst>
      <p:ext uri="{BB962C8B-B14F-4D97-AF65-F5344CB8AC3E}">
        <p14:creationId xmlns:p14="http://schemas.microsoft.com/office/powerpoint/2010/main" val="6225866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647700"/>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900" dirty="0" smtClean="0"/>
              <a:t>As </a:t>
            </a:r>
            <a:r>
              <a:rPr lang="en-US" sz="1900" dirty="0"/>
              <a:t>a teacher, you will refer to these concepts again and again to help unify the subject and make sense </a:t>
            </a:r>
            <a:r>
              <a:rPr lang="en-US" sz="1900" dirty="0" smtClean="0"/>
              <a:t>of IT. </a:t>
            </a:r>
            <a:r>
              <a:rPr lang="en-US" sz="1900" dirty="0"/>
              <a:t>If mastered, learners can use the concepts to solve problems or to understand unfamiliar </a:t>
            </a:r>
            <a:r>
              <a:rPr lang="en-US" sz="1900" dirty="0" smtClean="0"/>
              <a:t>subject-related material</a:t>
            </a:r>
            <a:r>
              <a:rPr lang="en-US" sz="1900" dirty="0"/>
              <a:t>.</a:t>
            </a:r>
          </a:p>
          <a:p>
            <a:pPr marL="711200" indent="-271463">
              <a:buClr>
                <a:srgbClr val="0070C0"/>
              </a:buClr>
              <a:buFont typeface="Wingdings" panose="05000000000000000000" pitchFamily="2" charset="2"/>
              <a:buChar char="§"/>
            </a:pPr>
            <a:r>
              <a:rPr lang="en-US" sz="1900" b="1" dirty="0" smtClean="0"/>
              <a:t>Impact </a:t>
            </a:r>
            <a:r>
              <a:rPr lang="en-US" sz="1900" b="1" dirty="0"/>
              <a:t>of Information </a:t>
            </a:r>
            <a:r>
              <a:rPr lang="en-US" sz="1900" b="1" dirty="0" smtClean="0"/>
              <a:t>Technology</a:t>
            </a:r>
            <a:br>
              <a:rPr lang="en-US" sz="1900" b="1" dirty="0" smtClean="0"/>
            </a:br>
            <a:r>
              <a:rPr lang="en-US" sz="1900" dirty="0" smtClean="0"/>
              <a:t>Information </a:t>
            </a:r>
            <a:r>
              <a:rPr lang="en-US" sz="1900" dirty="0"/>
              <a:t>Technology (IT) is the application of technology to process </a:t>
            </a:r>
            <a:r>
              <a:rPr lang="en-US" sz="1900" dirty="0" smtClean="0"/>
              <a:t>information.</a:t>
            </a:r>
            <a:br>
              <a:rPr lang="en-US" sz="1900" dirty="0" smtClean="0"/>
            </a:br>
            <a:r>
              <a:rPr lang="en-US" sz="1900" dirty="0" smtClean="0"/>
              <a:t>The </a:t>
            </a:r>
            <a:r>
              <a:rPr lang="en-US" sz="1900" dirty="0"/>
              <a:t>impact of IT on all aspects of everyday life is immense. The enormity of the impact can be seen </a:t>
            </a:r>
            <a:r>
              <a:rPr lang="en-US" sz="1900" dirty="0" smtClean="0"/>
              <a:t>in industry </a:t>
            </a:r>
            <a:r>
              <a:rPr lang="en-US" sz="1900" dirty="0"/>
              <a:t>and commerce, transport, leisure, medicine and the home. The impact on the work force is </a:t>
            </a:r>
            <a:r>
              <a:rPr lang="en-US" sz="1900" dirty="0" smtClean="0"/>
              <a:t>a very </a:t>
            </a:r>
            <a:r>
              <a:rPr lang="en-US" sz="1900" dirty="0"/>
              <a:t>important factor to consider and communications using new technologies have made the </a:t>
            </a:r>
            <a:r>
              <a:rPr lang="en-US" sz="1900" dirty="0" smtClean="0"/>
              <a:t>World seem </a:t>
            </a:r>
            <a:r>
              <a:rPr lang="en-US" sz="1900" dirty="0"/>
              <a:t>smaller.</a:t>
            </a:r>
          </a:p>
          <a:p>
            <a:pPr marL="711200" indent="-271463">
              <a:buClr>
                <a:srgbClr val="0070C0"/>
              </a:buClr>
              <a:buFont typeface="Wingdings" panose="05000000000000000000" pitchFamily="2" charset="2"/>
              <a:buChar char="§"/>
            </a:pPr>
            <a:r>
              <a:rPr lang="en-US" sz="1900" b="1" dirty="0" smtClean="0"/>
              <a:t>Hardware </a:t>
            </a:r>
            <a:r>
              <a:rPr lang="en-US" sz="1900" b="1" dirty="0"/>
              <a:t>and </a:t>
            </a:r>
            <a:r>
              <a:rPr lang="en-US" sz="1900" b="1" dirty="0" smtClean="0"/>
              <a:t>software</a:t>
            </a:r>
            <a:br>
              <a:rPr lang="en-US" sz="1900" b="1" dirty="0" smtClean="0"/>
            </a:br>
            <a:r>
              <a:rPr lang="en-US" sz="1900" dirty="0" smtClean="0"/>
              <a:t>Many </a:t>
            </a:r>
            <a:r>
              <a:rPr lang="en-US" sz="1900" dirty="0"/>
              <a:t>hardware components and software applications are used in IT systems. It is important </a:t>
            </a:r>
            <a:r>
              <a:rPr lang="en-US" sz="1900" dirty="0" smtClean="0"/>
              <a:t>to understand </a:t>
            </a:r>
            <a:r>
              <a:rPr lang="en-US" sz="1900" dirty="0"/>
              <a:t>how these work, and how they interact with each other and within our environment.</a:t>
            </a:r>
          </a:p>
          <a:p>
            <a:pPr marL="711200" indent="-271463">
              <a:buClr>
                <a:srgbClr val="0070C0"/>
              </a:buClr>
              <a:buFont typeface="Wingdings" panose="05000000000000000000" pitchFamily="2" charset="2"/>
              <a:buChar char="§"/>
            </a:pPr>
            <a:r>
              <a:rPr lang="en-US" sz="1900" b="1" dirty="0" smtClean="0"/>
              <a:t>Network</a:t>
            </a:r>
            <a:br>
              <a:rPr lang="en-US" sz="1900" b="1" dirty="0" smtClean="0"/>
            </a:br>
            <a:r>
              <a:rPr lang="en-US" sz="1900" dirty="0" smtClean="0"/>
              <a:t>Computer </a:t>
            </a:r>
            <a:r>
              <a:rPr lang="en-US" sz="1900" dirty="0"/>
              <a:t>systems can be connected together to form networks allowing them to share resources.</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34" name="Rectangle 33"/>
          <p:cNvSpPr/>
          <p:nvPr/>
        </p:nvSpPr>
        <p:spPr>
          <a:xfrm>
            <a:off x="179513" y="1124744"/>
            <a:ext cx="8712967" cy="384721"/>
          </a:xfrm>
          <a:prstGeom prst="rect">
            <a:avLst/>
          </a:prstGeom>
        </p:spPr>
        <p:txBody>
          <a:bodyPr wrap="square">
            <a:spAutoFit/>
          </a:bodyPr>
          <a:lstStyle/>
          <a:p>
            <a:pPr>
              <a:buClr>
                <a:srgbClr val="0070C0"/>
              </a:buClr>
            </a:pPr>
            <a:r>
              <a:rPr lang="en-US" sz="1900" b="1" dirty="0">
                <a:solidFill>
                  <a:schemeClr val="tx2"/>
                </a:solidFill>
              </a:rPr>
              <a:t>Static information sources compared with dynamic information sources</a:t>
            </a:r>
            <a:endParaRPr lang="en-US" sz="1900" dirty="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4</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193856" y="6247650"/>
            <a:ext cx="6538384" cy="349702"/>
          </a:xfrm>
          <a:prstGeom prst="rect">
            <a:avLst/>
          </a:prstGeom>
        </p:spPr>
        <p:txBody>
          <a:bodyPr wrap="square" lIns="36000" tIns="36000" rIns="36000" bIns="36000">
            <a:spAutoFit/>
          </a:bodyPr>
          <a:lstStyle/>
          <a:p>
            <a:r>
              <a:rPr lang="en-US" b="1" dirty="0"/>
              <a:t>Table </a:t>
            </a:r>
            <a:r>
              <a:rPr lang="en-US" b="1" dirty="0" smtClean="0"/>
              <a:t>1.03 </a:t>
            </a:r>
            <a:r>
              <a:rPr lang="en-US" dirty="0"/>
              <a:t>- Static and dynamic information sources.</a:t>
            </a:r>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896366497"/>
              </p:ext>
            </p:extLst>
          </p:nvPr>
        </p:nvGraphicFramePr>
        <p:xfrm>
          <a:off x="193856" y="1582256"/>
          <a:ext cx="8698624" cy="4511040"/>
        </p:xfrm>
        <a:graphic>
          <a:graphicData uri="http://schemas.openxmlformats.org/drawingml/2006/table">
            <a:tbl>
              <a:tblPr firstRow="1" bandRow="1">
                <a:tableStyleId>{5A111915-BE36-4E01-A7E5-04B1672EAD32}</a:tableStyleId>
              </a:tblPr>
              <a:tblGrid>
                <a:gridCol w="4491507"/>
                <a:gridCol w="4207117"/>
              </a:tblGrid>
              <a:tr h="370840">
                <a:tc>
                  <a:txBody>
                    <a:bodyPr/>
                    <a:lstStyle/>
                    <a:p>
                      <a:r>
                        <a:rPr kumimoji="0" lang="en-GB" sz="1900" b="1" i="0" u="none" strike="noStrike" kern="1200" baseline="0" dirty="0" smtClean="0">
                          <a:solidFill>
                            <a:schemeClr val="bg1"/>
                          </a:solidFill>
                          <a:latin typeface="Arial" panose="020B0604020202020204" pitchFamily="34" charset="0"/>
                          <a:ea typeface="+mn-ea"/>
                          <a:cs typeface="Arial" panose="020B0604020202020204" pitchFamily="34" charset="0"/>
                        </a:rPr>
                        <a:t>Static information source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900" b="1" i="0" u="none" strike="noStrike" kern="1200" baseline="0" dirty="0" smtClean="0">
                          <a:solidFill>
                            <a:schemeClr val="bg1"/>
                          </a:solidFill>
                          <a:latin typeface="Arial" panose="020B0604020202020204" pitchFamily="34" charset="0"/>
                          <a:ea typeface="+mn-ea"/>
                          <a:cs typeface="Arial" panose="020B0604020202020204" pitchFamily="34" charset="0"/>
                        </a:rPr>
                        <a:t>Dynamic information 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The information does not change on a regular basis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Information is updated automatically when the original data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The information can go out of date quickly because it is not designed to be changed on a regular basis.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It is most likely to be up to date as it changes automatically based on the source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The information can be viewed offline because live data is not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An internet or network connection to the source data is required, which can be costly and can also be slow in remote areas.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2616">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It is more likely to be accurate because time will have been taken to check the information being published, as it will be available for a long period of time.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The data may have been produced very quickly and so may contain errors.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7802418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3</a:t>
            </a:r>
            <a:endParaRPr lang="en-GB" sz="1200" b="1" dirty="0">
              <a:latin typeface="Arial" panose="020B0604020202020204" pitchFamily="34" charset="0"/>
              <a:cs typeface="Arial" panose="020B0604020202020204" pitchFamily="34" charset="0"/>
            </a:endParaRPr>
          </a:p>
        </p:txBody>
      </p:sp>
      <p:sp>
        <p:nvSpPr>
          <p:cNvPr id="9" name="TextBox 8"/>
          <p:cNvSpPr txBox="1"/>
          <p:nvPr/>
        </p:nvSpPr>
        <p:spPr>
          <a:xfrm>
            <a:off x="3131840" y="1160160"/>
            <a:ext cx="5832648" cy="5493812"/>
          </a:xfrm>
          <a:prstGeom prst="rect">
            <a:avLst/>
          </a:prstGeom>
          <a:solidFill>
            <a:schemeClr val="accent4">
              <a:lumMod val="20000"/>
              <a:lumOff val="80000"/>
            </a:schemeClr>
          </a:solidFill>
          <a:ln w="57150">
            <a:solidFill>
              <a:schemeClr val="tx2">
                <a:lumMod val="60000"/>
                <a:lumOff val="40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400" dirty="0" smtClean="0"/>
          </a:p>
          <a:p>
            <a:pPr marL="285750" indent="-285750">
              <a:buClr>
                <a:schemeClr val="tx2">
                  <a:lumMod val="75000"/>
                </a:schemeClr>
              </a:buClr>
              <a:buFont typeface="Wingdings" panose="05000000000000000000" pitchFamily="2" charset="2"/>
              <a:buChar char="§"/>
            </a:pPr>
            <a:r>
              <a:rPr lang="en-US" sz="1900" dirty="0" smtClean="0"/>
              <a:t>Some </a:t>
            </a:r>
            <a:r>
              <a:rPr lang="en-US" sz="1900" dirty="0"/>
              <a:t>people get a little confused by dynamic data because they think it can be any data that changes at anytime. </a:t>
            </a:r>
            <a:r>
              <a:rPr lang="en-US" sz="1900" dirty="0" smtClean="0"/>
              <a:t>E.g., </a:t>
            </a:r>
            <a:r>
              <a:rPr lang="en-US" sz="1900" dirty="0"/>
              <a:t>some people think that any website includes dynamic </a:t>
            </a:r>
            <a:r>
              <a:rPr lang="en-US" sz="1900" dirty="0" smtClean="0"/>
              <a:t>data.</a:t>
            </a:r>
          </a:p>
          <a:p>
            <a:pPr marL="285750" indent="-285750">
              <a:buClr>
                <a:schemeClr val="tx2">
                  <a:lumMod val="75000"/>
                </a:schemeClr>
              </a:buClr>
              <a:buFont typeface="Wingdings" panose="05000000000000000000" pitchFamily="2" charset="2"/>
              <a:buChar char="§"/>
            </a:pPr>
            <a:r>
              <a:rPr lang="en-US" sz="1900" dirty="0" smtClean="0"/>
              <a:t>However</a:t>
            </a:r>
            <a:r>
              <a:rPr lang="en-US" sz="1900" dirty="0"/>
              <a:t>, if you look at </a:t>
            </a:r>
            <a:r>
              <a:rPr lang="en-US" sz="1900" dirty="0">
                <a:hlinkClick r:id="rId3"/>
              </a:rPr>
              <a:t>http://</a:t>
            </a:r>
            <a:r>
              <a:rPr lang="en-US" sz="1900" dirty="0" smtClean="0">
                <a:hlinkClick r:id="rId3"/>
              </a:rPr>
              <a:t>www.bbc.co.uk/contact</a:t>
            </a:r>
            <a:r>
              <a:rPr lang="en-US" sz="1900" dirty="0" smtClean="0"/>
              <a:t> page, </a:t>
            </a:r>
            <a:r>
              <a:rPr lang="en-US" sz="1900" dirty="0"/>
              <a:t>the information on this page is mainly static, with links to other pages. Although it can be changed, it can only be done by changing the actual data on the page, whereas dynamic data changes because the original source has changed. </a:t>
            </a:r>
            <a:endParaRPr lang="en-US" sz="1900" dirty="0" smtClean="0"/>
          </a:p>
          <a:p>
            <a:pPr marL="285750" indent="-285750">
              <a:buClr>
                <a:schemeClr val="tx2">
                  <a:lumMod val="75000"/>
                </a:schemeClr>
              </a:buClr>
              <a:buFont typeface="Wingdings" panose="05000000000000000000" pitchFamily="2" charset="2"/>
              <a:buChar char="§"/>
            </a:pPr>
            <a:r>
              <a:rPr lang="en-US" sz="1900" dirty="0" smtClean="0"/>
              <a:t>If </a:t>
            </a:r>
            <a:r>
              <a:rPr lang="en-US" sz="1900" dirty="0"/>
              <a:t>you look at </a:t>
            </a:r>
            <a:r>
              <a:rPr lang="en-US" sz="1900" dirty="0">
                <a:hlinkClick r:id="rId4"/>
              </a:rPr>
              <a:t>http://</a:t>
            </a:r>
            <a:r>
              <a:rPr lang="en-US" sz="1900" dirty="0" smtClean="0">
                <a:hlinkClick r:id="rId4"/>
              </a:rPr>
              <a:t>www.bbc.co.uk/radio</a:t>
            </a:r>
            <a:r>
              <a:rPr lang="en-US" sz="1900" dirty="0" smtClean="0"/>
              <a:t>, </a:t>
            </a:r>
            <a:r>
              <a:rPr lang="en-US" sz="1900" dirty="0"/>
              <a:t>you will see that most of the information on this page is sourced from </a:t>
            </a:r>
            <a:r>
              <a:rPr lang="en-US" sz="1900" dirty="0" smtClean="0"/>
              <a:t>program </a:t>
            </a:r>
            <a:r>
              <a:rPr lang="en-US" sz="1900" dirty="0"/>
              <a:t>schedules and </a:t>
            </a:r>
            <a:r>
              <a:rPr lang="en-US" sz="1900" dirty="0" smtClean="0"/>
              <a:t>program </a:t>
            </a:r>
            <a:r>
              <a:rPr lang="en-US" sz="1900" dirty="0"/>
              <a:t>information, which will be stored in another database. This makes it dynamic data because it will update when a new </a:t>
            </a:r>
            <a:r>
              <a:rPr lang="en-US" sz="1900" dirty="0" smtClean="0"/>
              <a:t>program </a:t>
            </a:r>
            <a:r>
              <a:rPr lang="en-US" sz="1900" dirty="0"/>
              <a:t>is scheduled.</a:t>
            </a:r>
            <a:endParaRPr lang="en-GB" sz="1900" dirty="0"/>
          </a:p>
        </p:txBody>
      </p:sp>
      <p:sp>
        <p:nvSpPr>
          <p:cNvPr id="10" name="TextBox 9"/>
          <p:cNvSpPr txBox="1"/>
          <p:nvPr/>
        </p:nvSpPr>
        <p:spPr>
          <a:xfrm>
            <a:off x="251520" y="1133154"/>
            <a:ext cx="2736304" cy="2862322"/>
          </a:xfrm>
          <a:prstGeom prst="rect">
            <a:avLst/>
          </a:prstGeom>
          <a:solidFill>
            <a:schemeClr val="accent3">
              <a:lumMod val="40000"/>
              <a:lumOff val="60000"/>
            </a:schemeClr>
          </a:solidFill>
          <a:ln w="57150">
            <a:solidFill>
              <a:schemeClr val="tx2">
                <a:lumMod val="60000"/>
                <a:lumOff val="40000"/>
              </a:schemeClr>
            </a:solidFill>
          </a:ln>
        </p:spPr>
        <p:txBody>
          <a:bodyPr wrap="square" rtlCol="0">
            <a:spAutoFit/>
          </a:bodyPr>
          <a:lstStyle/>
          <a:p>
            <a:r>
              <a:rPr lang="en-GB" sz="2000" b="1" dirty="0" smtClean="0"/>
              <a:t>TASK</a:t>
            </a:r>
            <a:endParaRPr lang="en-GB" sz="2000" dirty="0"/>
          </a:p>
          <a:p>
            <a:r>
              <a:rPr lang="en-US" sz="2000" dirty="0"/>
              <a:t>Look at the </a:t>
            </a:r>
            <a:r>
              <a:rPr lang="en-US" sz="2000" dirty="0" smtClean="0"/>
              <a:t>BBC News website </a:t>
            </a:r>
            <a:r>
              <a:rPr lang="en-US" sz="2000" dirty="0">
                <a:hlinkClick r:id="rId5"/>
              </a:rPr>
              <a:t>http://</a:t>
            </a:r>
            <a:r>
              <a:rPr lang="en-US" sz="2000" dirty="0" smtClean="0">
                <a:hlinkClick r:id="rId5"/>
              </a:rPr>
              <a:t>www.bbc.com/news</a:t>
            </a:r>
            <a:r>
              <a:rPr lang="en-US" sz="2000" dirty="0" smtClean="0"/>
              <a:t> and </a:t>
            </a:r>
            <a:r>
              <a:rPr lang="en-US" sz="2000" dirty="0"/>
              <a:t>identify which data is static and which data is dynamic (updates automatically).</a:t>
            </a:r>
            <a:endParaRPr lang="en-GB" sz="1400" dirty="0"/>
          </a:p>
        </p:txBody>
      </p:sp>
      <p:sp>
        <p:nvSpPr>
          <p:cNvPr id="13" name="TextBox 12"/>
          <p:cNvSpPr txBox="1"/>
          <p:nvPr/>
        </p:nvSpPr>
        <p:spPr>
          <a:xfrm>
            <a:off x="3131840" y="1187460"/>
            <a:ext cx="2376264"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Discussion Point</a:t>
            </a:r>
            <a:endParaRPr lang="en-GB" b="1" dirty="0">
              <a:solidFill>
                <a:schemeClr val="bg1"/>
              </a:solidFill>
            </a:endParaRPr>
          </a:p>
        </p:txBody>
      </p:sp>
    </p:spTree>
    <p:extLst>
      <p:ext uri="{BB962C8B-B14F-4D97-AF65-F5344CB8AC3E}">
        <p14:creationId xmlns:p14="http://schemas.microsoft.com/office/powerpoint/2010/main" val="187399078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34" name="Rectangle 33"/>
          <p:cNvSpPr/>
          <p:nvPr/>
        </p:nvSpPr>
        <p:spPr>
          <a:xfrm>
            <a:off x="179513" y="1124744"/>
            <a:ext cx="5616623" cy="3477875"/>
          </a:xfrm>
          <a:prstGeom prst="rect">
            <a:avLst/>
          </a:prstGeom>
        </p:spPr>
        <p:txBody>
          <a:bodyPr wrap="square">
            <a:spAutoFit/>
          </a:bodyPr>
          <a:lstStyle/>
          <a:p>
            <a:pPr>
              <a:buClr>
                <a:srgbClr val="0070C0"/>
              </a:buClr>
            </a:pPr>
            <a:r>
              <a:rPr lang="en-US" sz="2000" b="1" dirty="0" smtClean="0">
                <a:solidFill>
                  <a:schemeClr val="tx2"/>
                </a:solidFill>
              </a:rPr>
              <a:t>Direct Data Source</a:t>
            </a:r>
            <a:endParaRPr lang="en-US" sz="2000" b="1" dirty="0">
              <a:solidFill>
                <a:schemeClr val="tx2"/>
              </a:solidFill>
            </a:endParaRPr>
          </a:p>
          <a:p>
            <a:pPr marL="355600" indent="-355600">
              <a:buClr>
                <a:srgbClr val="0070C0"/>
              </a:buClr>
              <a:buFont typeface="Wingdings 3" panose="05040102010807070707" pitchFamily="18" charset="2"/>
              <a:buChar char=""/>
            </a:pPr>
            <a:r>
              <a:rPr lang="en-US" sz="2000" dirty="0"/>
              <a:t>Data collected from a </a:t>
            </a:r>
            <a:r>
              <a:rPr lang="en-US" sz="2000" b="1" dirty="0"/>
              <a:t>direct data source </a:t>
            </a:r>
            <a:r>
              <a:rPr lang="en-US" sz="2000" dirty="0"/>
              <a:t>(primary source) must be used for the same purpose for which it </a:t>
            </a:r>
            <a:r>
              <a:rPr lang="en-US" sz="2000" dirty="0" smtClean="0"/>
              <a:t>was </a:t>
            </a:r>
            <a:r>
              <a:rPr lang="en-US" sz="2000" dirty="0"/>
              <a:t>collected. It is often the case that the data will have </a:t>
            </a:r>
            <a:r>
              <a:rPr lang="en-US" sz="2000" dirty="0" smtClean="0"/>
              <a:t>been </a:t>
            </a:r>
            <a:r>
              <a:rPr lang="en-US" sz="2000" dirty="0"/>
              <a:t>collected or </a:t>
            </a:r>
            <a:r>
              <a:rPr lang="en-US" sz="2000" dirty="0" smtClean="0"/>
              <a:t>requested </a:t>
            </a:r>
            <a:r>
              <a:rPr lang="en-US" sz="2000" dirty="0"/>
              <a:t>by the person who intends to </a:t>
            </a:r>
            <a:r>
              <a:rPr lang="en-US" sz="2000" dirty="0" smtClean="0"/>
              <a:t>use </a:t>
            </a:r>
            <a:r>
              <a:rPr lang="en-US" sz="2000" dirty="0"/>
              <a:t>the </a:t>
            </a:r>
            <a:r>
              <a:rPr lang="en-US" sz="2000" dirty="0" smtClean="0"/>
              <a:t>data.</a:t>
            </a:r>
          </a:p>
          <a:p>
            <a:pPr marL="355600" indent="-355600">
              <a:buClr>
                <a:srgbClr val="0070C0"/>
              </a:buClr>
              <a:buFont typeface="Wingdings 3" panose="05040102010807070707" pitchFamily="18" charset="2"/>
              <a:buChar char=""/>
            </a:pPr>
            <a:r>
              <a:rPr lang="en-US" sz="2000" dirty="0" smtClean="0"/>
              <a:t>The </a:t>
            </a:r>
            <a:r>
              <a:rPr lang="en-US" sz="2000" dirty="0"/>
              <a:t>data must not already exist for another purpose though. When collecting the data, the person collecting should know for what purpose they intend to use the data.</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5</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409880" y="5898643"/>
            <a:ext cx="2217904" cy="626701"/>
          </a:xfrm>
          <a:prstGeom prst="rect">
            <a:avLst/>
          </a:prstGeom>
        </p:spPr>
        <p:txBody>
          <a:bodyPr wrap="square" lIns="36000" tIns="36000" rIns="36000" bIns="36000">
            <a:spAutoFit/>
          </a:bodyPr>
          <a:lstStyle/>
          <a:p>
            <a:r>
              <a:rPr lang="en-US" b="1" dirty="0" smtClean="0"/>
              <a:t>Figure </a:t>
            </a:r>
            <a:r>
              <a:rPr lang="en-US" b="1" dirty="0"/>
              <a:t>1.05</a:t>
            </a:r>
            <a:r>
              <a:rPr lang="en-US" dirty="0"/>
              <a:t> </a:t>
            </a:r>
            <a:r>
              <a:rPr lang="en-US" dirty="0" smtClean="0"/>
              <a:t>– Direct</a:t>
            </a:r>
            <a:br>
              <a:rPr lang="en-US" dirty="0" smtClean="0"/>
            </a:br>
            <a:r>
              <a:rPr lang="en-US" dirty="0" smtClean="0"/>
              <a:t>data </a:t>
            </a:r>
            <a:r>
              <a:rPr lang="en-US" dirty="0"/>
              <a:t>source.</a:t>
            </a:r>
            <a:endParaRPr lang="en-GB" dirty="0"/>
          </a:p>
        </p:txBody>
      </p:sp>
      <p:sp>
        <p:nvSpPr>
          <p:cNvPr id="13" name="TextBox 12"/>
          <p:cNvSpPr txBox="1"/>
          <p:nvPr/>
        </p:nvSpPr>
        <p:spPr>
          <a:xfrm>
            <a:off x="5820301"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5796136" y="1124744"/>
            <a:ext cx="3168352" cy="5509200"/>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800" dirty="0" smtClean="0"/>
          </a:p>
          <a:p>
            <a:pPr>
              <a:buClr>
                <a:schemeClr val="tx2">
                  <a:lumMod val="75000"/>
                </a:schemeClr>
              </a:buClr>
            </a:pPr>
            <a:r>
              <a:rPr lang="en-US" dirty="0" smtClean="0"/>
              <a:t>A sports </a:t>
            </a:r>
            <a:r>
              <a:rPr lang="en-US" dirty="0"/>
              <a:t>shop wants to find out what other shops are </a:t>
            </a:r>
            <a:r>
              <a:rPr lang="en-US" dirty="0" smtClean="0"/>
              <a:t>charging for trainers</a:t>
            </a:r>
            <a:r>
              <a:rPr lang="en-US" dirty="0"/>
              <a:t>. There are various direct sources that this data can be collected from. These could include:</a:t>
            </a:r>
          </a:p>
          <a:p>
            <a:pPr marL="285750" indent="-285750">
              <a:buClr>
                <a:schemeClr val="tx2">
                  <a:lumMod val="75000"/>
                </a:schemeClr>
              </a:buClr>
              <a:buFont typeface="Wingdings" panose="05000000000000000000" pitchFamily="2" charset="2"/>
              <a:buChar char="§"/>
            </a:pPr>
            <a:r>
              <a:rPr lang="en-US" dirty="0" smtClean="0"/>
              <a:t>visiting </a:t>
            </a:r>
            <a:r>
              <a:rPr lang="en-US" dirty="0"/>
              <a:t>the other shops and noting down the prices</a:t>
            </a:r>
          </a:p>
          <a:p>
            <a:pPr marL="285750" indent="-285750">
              <a:buClr>
                <a:schemeClr val="tx2">
                  <a:lumMod val="75000"/>
                </a:schemeClr>
              </a:buClr>
              <a:buFont typeface="Wingdings" panose="05000000000000000000" pitchFamily="2" charset="2"/>
              <a:buChar char="§"/>
            </a:pPr>
            <a:r>
              <a:rPr lang="en-US" dirty="0" smtClean="0"/>
              <a:t>visiting </a:t>
            </a:r>
            <a:r>
              <a:rPr lang="en-US" dirty="0"/>
              <a:t>the other shops’ websites and noting down the prices</a:t>
            </a:r>
          </a:p>
          <a:p>
            <a:pPr marL="285750" indent="-285750">
              <a:buClr>
                <a:schemeClr val="tx2">
                  <a:lumMod val="75000"/>
                </a:schemeClr>
              </a:buClr>
              <a:buFont typeface="Wingdings" panose="05000000000000000000" pitchFamily="2" charset="2"/>
              <a:buChar char="§"/>
            </a:pPr>
            <a:r>
              <a:rPr lang="en-US" dirty="0" smtClean="0"/>
              <a:t>carrying </a:t>
            </a:r>
            <a:r>
              <a:rPr lang="en-US" dirty="0"/>
              <a:t>out a survey of other shop owners to ask their prices (although they are unlikely to want to give these).</a:t>
            </a:r>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03047" y="4602620"/>
            <a:ext cx="3049073" cy="2003678"/>
          </a:xfrm>
          <a:prstGeom prst="rect">
            <a:avLst/>
          </a:prstGeom>
        </p:spPr>
      </p:pic>
    </p:spTree>
    <p:extLst>
      <p:ext uri="{BB962C8B-B14F-4D97-AF65-F5344CB8AC3E}">
        <p14:creationId xmlns:p14="http://schemas.microsoft.com/office/powerpoint/2010/main" val="86533608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34" name="Rectangle 33"/>
          <p:cNvSpPr/>
          <p:nvPr/>
        </p:nvSpPr>
        <p:spPr>
          <a:xfrm>
            <a:off x="179513" y="1124744"/>
            <a:ext cx="4428491" cy="3785652"/>
          </a:xfrm>
          <a:prstGeom prst="rect">
            <a:avLst/>
          </a:prstGeom>
        </p:spPr>
        <p:txBody>
          <a:bodyPr wrap="square">
            <a:spAutoFit/>
          </a:bodyPr>
          <a:lstStyle/>
          <a:p>
            <a:pPr>
              <a:buClr>
                <a:srgbClr val="0070C0"/>
              </a:buClr>
            </a:pPr>
            <a:r>
              <a:rPr lang="en-US" sz="2400" b="1" dirty="0" smtClean="0">
                <a:solidFill>
                  <a:schemeClr val="tx2"/>
                </a:solidFill>
              </a:rPr>
              <a:t>Indirect Data Source</a:t>
            </a:r>
            <a:endParaRPr lang="en-US" sz="2400" b="1" dirty="0">
              <a:solidFill>
                <a:schemeClr val="tx2"/>
              </a:solidFill>
            </a:endParaRPr>
          </a:p>
          <a:p>
            <a:pPr marL="355600" indent="-355600">
              <a:buClr>
                <a:srgbClr val="0070C0"/>
              </a:buClr>
              <a:buFont typeface="Wingdings 3" panose="05040102010807070707" pitchFamily="18" charset="2"/>
              <a:buChar char=""/>
            </a:pPr>
            <a:r>
              <a:rPr lang="en-US" sz="2400" dirty="0"/>
              <a:t>Data collected from an </a:t>
            </a:r>
            <a:r>
              <a:rPr lang="en-US" sz="2400" b="1" dirty="0"/>
              <a:t>indirect data source </a:t>
            </a:r>
            <a:r>
              <a:rPr lang="en-US" sz="2400" dirty="0"/>
              <a:t>(secondary source) already existed for another purpose. Although it can still be collected by the person who intends to use it, it was often collected by a different person or organisation.</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5</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179512" y="5765660"/>
            <a:ext cx="1584176" cy="903700"/>
          </a:xfrm>
          <a:prstGeom prst="rect">
            <a:avLst/>
          </a:prstGeom>
        </p:spPr>
        <p:txBody>
          <a:bodyPr wrap="square" lIns="36000" tIns="36000" rIns="36000" bIns="36000">
            <a:spAutoFit/>
          </a:bodyPr>
          <a:lstStyle/>
          <a:p>
            <a:r>
              <a:rPr lang="en-US" b="1" dirty="0" smtClean="0"/>
              <a:t>Figure 1.06</a:t>
            </a:r>
            <a:r>
              <a:rPr lang="en-US" dirty="0" smtClean="0"/>
              <a:t> – Indirect</a:t>
            </a:r>
            <a:r>
              <a:rPr lang="en-US" dirty="0"/>
              <a:t> </a:t>
            </a:r>
            <a:r>
              <a:rPr lang="en-US" dirty="0" smtClean="0"/>
              <a:t>data </a:t>
            </a:r>
            <a:r>
              <a:rPr lang="en-US" dirty="0"/>
              <a:t>source.</a:t>
            </a:r>
            <a:endParaRPr lang="en-GB" dirty="0"/>
          </a:p>
        </p:txBody>
      </p:sp>
      <p:sp>
        <p:nvSpPr>
          <p:cNvPr id="13" name="TextBox 12"/>
          <p:cNvSpPr txBox="1"/>
          <p:nvPr/>
        </p:nvSpPr>
        <p:spPr>
          <a:xfrm>
            <a:off x="4668173"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4680012" y="1124744"/>
            <a:ext cx="4284476" cy="5486117"/>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800" dirty="0" smtClean="0"/>
          </a:p>
          <a:p>
            <a:pPr>
              <a:buClr>
                <a:schemeClr val="tx2">
                  <a:lumMod val="75000"/>
                </a:schemeClr>
              </a:buClr>
            </a:pPr>
            <a:r>
              <a:rPr lang="en-US" sz="1850" dirty="0"/>
              <a:t>The sports shop could use various indirect sources to find out what other shops are charging for trainers including:</a:t>
            </a:r>
          </a:p>
          <a:p>
            <a:pPr marL="285750" indent="-285750">
              <a:buClr>
                <a:schemeClr val="tx2">
                  <a:lumMod val="75000"/>
                </a:schemeClr>
              </a:buClr>
              <a:buFont typeface="Wingdings" panose="05000000000000000000" pitchFamily="2" charset="2"/>
              <a:buChar char="§"/>
            </a:pPr>
            <a:r>
              <a:rPr lang="en-US" sz="1850" dirty="0" smtClean="0"/>
              <a:t>carrying </a:t>
            </a:r>
            <a:r>
              <a:rPr lang="en-US" sz="1850" dirty="0"/>
              <a:t>out a survey of customers who have purchased trainers from the other shops (the price was originally given to the customer for the purpose of selling the trainers which may have been given on a different date to when it is now being used or it may have been discounted at the time)</a:t>
            </a:r>
          </a:p>
          <a:p>
            <a:pPr marL="285750" indent="-285750">
              <a:buClr>
                <a:schemeClr val="tx2">
                  <a:lumMod val="75000"/>
                </a:schemeClr>
              </a:buClr>
              <a:buFont typeface="Wingdings" panose="05000000000000000000" pitchFamily="2" charset="2"/>
              <a:buChar char="§"/>
            </a:pPr>
            <a:r>
              <a:rPr lang="en-US" sz="1850" dirty="0" smtClean="0"/>
              <a:t>looking </a:t>
            </a:r>
            <a:r>
              <a:rPr lang="en-US" sz="1850" dirty="0"/>
              <a:t>at till receipts from the shop (the price is printed on the till receipt for the purpose of providing proof of purchase, not for identifying prices).</a:t>
            </a:r>
            <a:endParaRPr lang="en-GB" sz="1850"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835696" y="4856696"/>
            <a:ext cx="2772308" cy="1812664"/>
          </a:xfrm>
          <a:prstGeom prst="rect">
            <a:avLst/>
          </a:prstGeom>
        </p:spPr>
      </p:pic>
    </p:spTree>
    <p:extLst>
      <p:ext uri="{BB962C8B-B14F-4D97-AF65-F5344CB8AC3E}">
        <p14:creationId xmlns:p14="http://schemas.microsoft.com/office/powerpoint/2010/main" val="306044035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34" name="Rectangle 33"/>
          <p:cNvSpPr/>
          <p:nvPr/>
        </p:nvSpPr>
        <p:spPr>
          <a:xfrm>
            <a:off x="179513" y="1124744"/>
            <a:ext cx="8784975" cy="1077218"/>
          </a:xfrm>
          <a:prstGeom prst="rect">
            <a:avLst/>
          </a:prstGeom>
        </p:spPr>
        <p:txBody>
          <a:bodyPr wrap="square">
            <a:spAutoFit/>
          </a:bodyPr>
          <a:lstStyle/>
          <a:p>
            <a:pPr>
              <a:buClr>
                <a:srgbClr val="0070C0"/>
              </a:buClr>
            </a:pPr>
            <a:r>
              <a:rPr lang="en-US" sz="1600" b="1" dirty="0" smtClean="0">
                <a:solidFill>
                  <a:schemeClr val="tx2"/>
                </a:solidFill>
              </a:rPr>
              <a:t>Advantages </a:t>
            </a:r>
            <a:r>
              <a:rPr lang="en-US" sz="1600" b="1" dirty="0">
                <a:solidFill>
                  <a:schemeClr val="tx2"/>
                </a:solidFill>
              </a:rPr>
              <a:t>and disadvantages of gathering data from direct and indirect data sources</a:t>
            </a:r>
          </a:p>
          <a:p>
            <a:pPr marL="276225" indent="-276225">
              <a:buClr>
                <a:srgbClr val="0070C0"/>
              </a:buClr>
              <a:buFont typeface="Wingdings 3" panose="05040102010807070707" pitchFamily="18" charset="2"/>
              <a:buChar char=""/>
            </a:pPr>
            <a:r>
              <a:rPr lang="en-US" sz="1600" dirty="0"/>
              <a:t>The general rule is that data collected directly for the purpose for which it is intended is more likely to be accurate and relevant than data that is obtained from existing data (indirect source).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6</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179512" y="6309320"/>
            <a:ext cx="4824536" cy="349702"/>
          </a:xfrm>
          <a:prstGeom prst="rect">
            <a:avLst/>
          </a:prstGeom>
        </p:spPr>
        <p:txBody>
          <a:bodyPr wrap="square" lIns="36000" tIns="36000" rIns="36000" bIns="36000">
            <a:spAutoFit/>
          </a:bodyPr>
          <a:lstStyle/>
          <a:p>
            <a:r>
              <a:rPr lang="en-US" b="1" dirty="0" smtClean="0"/>
              <a:t>Table </a:t>
            </a:r>
            <a:r>
              <a:rPr lang="en-US" b="1" dirty="0"/>
              <a:t>1.02 </a:t>
            </a:r>
            <a:r>
              <a:rPr lang="en-US" dirty="0"/>
              <a:t>- Direct and indirect data sources.</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116471083"/>
              </p:ext>
            </p:extLst>
          </p:nvPr>
        </p:nvGraphicFramePr>
        <p:xfrm>
          <a:off x="179512" y="2204864"/>
          <a:ext cx="8784976" cy="4073580"/>
        </p:xfrm>
        <a:graphic>
          <a:graphicData uri="http://schemas.openxmlformats.org/drawingml/2006/table">
            <a:tbl>
              <a:tblPr firstRow="1" bandRow="1">
                <a:tableStyleId>{5A111915-BE36-4E01-A7E5-04B1672EAD32}</a:tableStyleId>
              </a:tblPr>
              <a:tblGrid>
                <a:gridCol w="4536504"/>
                <a:gridCol w="4248472"/>
              </a:tblGrid>
              <a:tr h="277414">
                <a:tc>
                  <a:txBody>
                    <a:bodyPr/>
                    <a:lstStyle/>
                    <a:p>
                      <a:r>
                        <a:rPr lang="en-GB" sz="1530" dirty="0" smtClean="0">
                          <a:latin typeface="Arial" panose="020B0604020202020204" pitchFamily="34" charset="0"/>
                          <a:cs typeface="Arial" panose="020B0604020202020204" pitchFamily="34" charset="0"/>
                        </a:rPr>
                        <a:t>Direct data source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30" dirty="0" smtClean="0">
                          <a:latin typeface="Arial" panose="020B0604020202020204" pitchFamily="34" charset="0"/>
                          <a:cs typeface="Arial" panose="020B0604020202020204" pitchFamily="34" charset="0"/>
                        </a:rPr>
                        <a:t>Indirect data source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7227">
                <a:tc>
                  <a:txBody>
                    <a:bodyPr/>
                    <a:lstStyle/>
                    <a:p>
                      <a:r>
                        <a:rPr lang="en-US" sz="1530" dirty="0" smtClean="0">
                          <a:latin typeface="Arial" panose="020B0604020202020204" pitchFamily="34" charset="0"/>
                          <a:cs typeface="Arial" panose="020B0604020202020204" pitchFamily="34" charset="0"/>
                        </a:rPr>
                        <a:t>The data will be relevant because what is needed has been collected.</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Additional data that is not required will exist that may take time to sort through and some data that is required may not exist.</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619">
                <a:tc>
                  <a:txBody>
                    <a:bodyPr/>
                    <a:lstStyle/>
                    <a:p>
                      <a:r>
                        <a:rPr lang="en-US" sz="1530" dirty="0" smtClean="0">
                          <a:latin typeface="Arial" panose="020B0604020202020204" pitchFamily="34" charset="0"/>
                          <a:cs typeface="Arial" panose="020B0604020202020204" pitchFamily="34" charset="0"/>
                        </a:rPr>
                        <a:t>The original source is known and so can be trusted.</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The original source may not be known and so it can’t be assumed that it is reliable.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619">
                <a:tc>
                  <a:txBody>
                    <a:bodyPr/>
                    <a:lstStyle/>
                    <a:p>
                      <a:r>
                        <a:rPr lang="en-US" sz="1530" dirty="0" smtClean="0">
                          <a:latin typeface="Arial" panose="020B0604020202020204" pitchFamily="34" charset="0"/>
                          <a:cs typeface="Arial" panose="020B0604020202020204" pitchFamily="34" charset="0"/>
                        </a:rPr>
                        <a:t>It can take a long time to gather original data rather than use data that already exists.</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The data is immediately available.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619">
                <a:tc>
                  <a:txBody>
                    <a:bodyPr/>
                    <a:lstStyle/>
                    <a:p>
                      <a:r>
                        <a:rPr lang="en-US" sz="1530" dirty="0" smtClean="0">
                          <a:latin typeface="Arial" panose="020B0604020202020204" pitchFamily="34" charset="0"/>
                          <a:cs typeface="Arial" panose="020B0604020202020204" pitchFamily="34" charset="0"/>
                        </a:rPr>
                        <a:t>A large sample of statistical data can be difficult to collect for one-off purposes.</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If statistical analysis is required, then there are more likely to be large samples available.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619">
                <a:tc>
                  <a:txBody>
                    <a:bodyPr/>
                    <a:lstStyle/>
                    <a:p>
                      <a:r>
                        <a:rPr lang="en-US" sz="1530" dirty="0" smtClean="0">
                          <a:latin typeface="Arial" panose="020B0604020202020204" pitchFamily="34" charset="0"/>
                          <a:cs typeface="Arial" panose="020B0604020202020204" pitchFamily="34" charset="0"/>
                        </a:rPr>
                        <a:t>The data is likely to be up to date because it has been collected recently.</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Data may be out of date because it was collected at a different time.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7414">
                <a:tc>
                  <a:txBody>
                    <a:bodyPr/>
                    <a:lstStyle/>
                    <a:p>
                      <a:r>
                        <a:rPr lang="en-US" sz="1530" dirty="0" smtClean="0">
                          <a:latin typeface="Arial" panose="020B0604020202020204" pitchFamily="34" charset="0"/>
                          <a:cs typeface="Arial" panose="020B0604020202020204" pitchFamily="34" charset="0"/>
                        </a:rPr>
                        <a:t>Bias can be eliminated by asking specific questions.</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Original data may be biased due to its source.</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619">
                <a:tc>
                  <a:txBody>
                    <a:bodyPr/>
                    <a:lstStyle/>
                    <a:p>
                      <a:r>
                        <a:rPr lang="en-US" sz="1530" dirty="0" smtClean="0">
                          <a:latin typeface="Arial" panose="020B0604020202020204" pitchFamily="34" charset="0"/>
                          <a:cs typeface="Arial" panose="020B0604020202020204" pitchFamily="34" charset="0"/>
                        </a:rPr>
                        <a:t>The data can be collected and presented in the format required.</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30" dirty="0" smtClean="0">
                          <a:latin typeface="Arial" panose="020B0604020202020204" pitchFamily="34" charset="0"/>
                          <a:cs typeface="Arial" panose="020B0604020202020204" pitchFamily="34" charset="0"/>
                        </a:rPr>
                        <a:t>The data is unlikely to be in the format required, which may make extracting the data difficult.</a:t>
                      </a:r>
                      <a:endParaRPr lang="en-GB" sz="153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7771648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6</a:t>
            </a:r>
            <a:endParaRPr lang="en-GB" sz="1200" b="1" dirty="0">
              <a:latin typeface="Arial" panose="020B0604020202020204" pitchFamily="34" charset="0"/>
              <a:cs typeface="Arial" panose="020B0604020202020204" pitchFamily="34" charset="0"/>
            </a:endParaRPr>
          </a:p>
        </p:txBody>
      </p:sp>
      <p:sp>
        <p:nvSpPr>
          <p:cNvPr id="9" name="TextBox 8"/>
          <p:cNvSpPr txBox="1"/>
          <p:nvPr/>
        </p:nvSpPr>
        <p:spPr>
          <a:xfrm>
            <a:off x="179512" y="1124744"/>
            <a:ext cx="8784976" cy="5555367"/>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dirty="0" smtClean="0"/>
          </a:p>
          <a:p>
            <a:pPr>
              <a:buClr>
                <a:schemeClr val="tx2">
                  <a:lumMod val="75000"/>
                </a:schemeClr>
              </a:buClr>
            </a:pPr>
            <a:endParaRPr lang="en-US" sz="500" dirty="0"/>
          </a:p>
          <a:p>
            <a:pPr>
              <a:buClr>
                <a:schemeClr val="tx2">
                  <a:lumMod val="75000"/>
                </a:schemeClr>
              </a:buClr>
            </a:pPr>
            <a:r>
              <a:rPr lang="en-US" dirty="0" smtClean="0"/>
              <a:t>Which </a:t>
            </a:r>
            <a:r>
              <a:rPr lang="en-US" dirty="0"/>
              <a:t>of the following are direct data sources and which are indirect data sources</a:t>
            </a:r>
            <a:r>
              <a:rPr lang="en-US" dirty="0" smtClean="0"/>
              <a:t>?</a:t>
            </a:r>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dirty="0"/>
          </a:p>
          <a:p>
            <a:pPr>
              <a:buClr>
                <a:schemeClr val="tx2">
                  <a:lumMod val="75000"/>
                </a:schemeClr>
              </a:buClr>
            </a:pPr>
            <a:endParaRPr lang="en-US" dirty="0" smtClean="0"/>
          </a:p>
          <a:p>
            <a:pPr>
              <a:buClr>
                <a:schemeClr val="tx2">
                  <a:lumMod val="75000"/>
                </a:schemeClr>
              </a:buClr>
            </a:pPr>
            <a:endParaRPr lang="en-US" sz="4400" dirty="0"/>
          </a:p>
        </p:txBody>
      </p:sp>
      <p:sp>
        <p:nvSpPr>
          <p:cNvPr id="13" name="TextBox 12"/>
          <p:cNvSpPr txBox="1"/>
          <p:nvPr/>
        </p:nvSpPr>
        <p:spPr>
          <a:xfrm>
            <a:off x="179512" y="1124882"/>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489268884"/>
              </p:ext>
            </p:extLst>
          </p:nvPr>
        </p:nvGraphicFramePr>
        <p:xfrm>
          <a:off x="251520" y="1844824"/>
          <a:ext cx="8568952" cy="4714240"/>
        </p:xfrm>
        <a:graphic>
          <a:graphicData uri="http://schemas.openxmlformats.org/drawingml/2006/table">
            <a:tbl>
              <a:tblPr firstRow="1" bandRow="1">
                <a:tableStyleId>{17292A2E-F333-43FB-9621-5CBBE7FDCDCB}</a:tableStyleId>
              </a:tblPr>
              <a:tblGrid>
                <a:gridCol w="2469020"/>
                <a:gridCol w="2977347"/>
                <a:gridCol w="3122585"/>
              </a:tblGrid>
              <a:tr h="370840">
                <a:tc>
                  <a:txBody>
                    <a:bodyPr/>
                    <a:lstStyle/>
                    <a:p>
                      <a:r>
                        <a:rPr lang="en-GB" sz="1700" dirty="0" smtClean="0">
                          <a:latin typeface="Arial" panose="020B0604020202020204" pitchFamily="34" charset="0"/>
                          <a:cs typeface="Arial" panose="020B0604020202020204" pitchFamily="34" charset="0"/>
                        </a:rPr>
                        <a:t>Data</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Reason Collected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Reason Used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Names and email addresses of members of a political party</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record their membership and to be able to contact them.</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contact members by email to see if they will donate some money.</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Employee attendance dates and times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identify when employees attended work and to calculate their wages.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allow a police officer to check an employee’s alibi if a crime has been committed.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Flight times and prices from airline websites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compare the prices and times for a trip to Florida.</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decide the best flight to use for a trip to Florida.</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Names, ages and addresses of people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Fora national census.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allow a marketing company to find out which areas have the highest population of children.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dirty="0" smtClean="0">
                          <a:latin typeface="Arial" panose="020B0604020202020204" pitchFamily="34" charset="0"/>
                          <a:cs typeface="Arial" panose="020B0604020202020204" pitchFamily="34" charset="0"/>
                        </a:rPr>
                        <a:t>Weather measurements from a weather station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record the current weather.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show the current temperature and rainfall on a website.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3246524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6</a:t>
            </a:r>
            <a:endParaRPr lang="en-GB" sz="1200" b="1" dirty="0">
              <a:latin typeface="Arial" panose="020B0604020202020204" pitchFamily="34" charset="0"/>
              <a:cs typeface="Arial" panose="020B0604020202020204" pitchFamily="34" charset="0"/>
            </a:endParaRPr>
          </a:p>
        </p:txBody>
      </p:sp>
      <p:sp>
        <p:nvSpPr>
          <p:cNvPr id="9" name="TextBox 8"/>
          <p:cNvSpPr txBox="1"/>
          <p:nvPr/>
        </p:nvSpPr>
        <p:spPr>
          <a:xfrm>
            <a:off x="5652120" y="1124744"/>
            <a:ext cx="3312368" cy="5432256"/>
          </a:xfrm>
          <a:prstGeom prst="rect">
            <a:avLst/>
          </a:prstGeom>
          <a:solidFill>
            <a:schemeClr val="accent4">
              <a:lumMod val="20000"/>
              <a:lumOff val="80000"/>
            </a:schemeClr>
          </a:solidFill>
          <a:ln w="57150">
            <a:solidFill>
              <a:srgbClr val="7030A0"/>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400" dirty="0" smtClean="0"/>
          </a:p>
          <a:p>
            <a:pPr marL="285750" indent="-285750">
              <a:buClr>
                <a:schemeClr val="tx2">
                  <a:lumMod val="75000"/>
                </a:schemeClr>
              </a:buClr>
              <a:buFont typeface="Wingdings" panose="05000000000000000000" pitchFamily="2" charset="2"/>
              <a:buChar char="§"/>
            </a:pPr>
            <a:r>
              <a:rPr lang="en-US" sz="1900" dirty="0" smtClean="0"/>
              <a:t>Remember </a:t>
            </a:r>
            <a:r>
              <a:rPr lang="en-US" sz="1900" dirty="0"/>
              <a:t>that direct data is usually used by the person that collected it and for the purpose they collected it. However, it’s also possible for a person to collect data from an indirect (secondary) source. </a:t>
            </a:r>
            <a:endParaRPr lang="en-US" sz="1900" dirty="0" smtClean="0"/>
          </a:p>
          <a:p>
            <a:pPr marL="285750" indent="-285750">
              <a:buClr>
                <a:schemeClr val="tx2">
                  <a:lumMod val="75000"/>
                </a:schemeClr>
              </a:buClr>
              <a:buFont typeface="Wingdings" panose="05000000000000000000" pitchFamily="2" charset="2"/>
              <a:buChar char="§"/>
            </a:pPr>
            <a:r>
              <a:rPr lang="en-US" sz="1900" dirty="0" smtClean="0"/>
              <a:t>E.g., </a:t>
            </a:r>
            <a:r>
              <a:rPr lang="en-US" sz="1900" dirty="0"/>
              <a:t>if a journalist is writing a news article and bases his story on existing news articles, then he has used indirect sources rather than interviewing the people involved in the original story.</a:t>
            </a:r>
            <a:endParaRPr lang="en-GB" sz="1900" dirty="0"/>
          </a:p>
        </p:txBody>
      </p:sp>
      <p:sp>
        <p:nvSpPr>
          <p:cNvPr id="7" name="Rectangle 33"/>
          <p:cNvSpPr/>
          <p:nvPr/>
        </p:nvSpPr>
        <p:spPr>
          <a:xfrm>
            <a:off x="207209" y="1124744"/>
            <a:ext cx="5300895" cy="55707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2800" b="1" dirty="0">
              <a:solidFill>
                <a:schemeClr val="tx2"/>
              </a:solidFill>
            </a:endParaRPr>
          </a:p>
          <a:p>
            <a:pPr>
              <a:buClr>
                <a:srgbClr val="0070C0"/>
              </a:buClr>
            </a:pPr>
            <a:r>
              <a:rPr lang="en-US" sz="1900" dirty="0"/>
              <a:t>The spreadsheet </a:t>
            </a:r>
            <a:r>
              <a:rPr lang="en-US" sz="1900" dirty="0" smtClean="0"/>
              <a:t>right </a:t>
            </a:r>
            <a:br>
              <a:rPr lang="en-US" sz="1900" dirty="0" smtClean="0"/>
            </a:br>
            <a:r>
              <a:rPr lang="en-US" sz="1900" dirty="0" smtClean="0"/>
              <a:t>is used </a:t>
            </a:r>
            <a:r>
              <a:rPr lang="en-US" sz="1900" dirty="0"/>
              <a:t>to calculate the </a:t>
            </a:r>
            <a:r>
              <a:rPr lang="en-US" sz="1900" dirty="0" smtClean="0"/>
              <a:t/>
            </a:r>
            <a:br>
              <a:rPr lang="en-US" sz="1900" dirty="0" smtClean="0"/>
            </a:br>
            <a:r>
              <a:rPr lang="en-US" sz="1900" dirty="0" smtClean="0"/>
              <a:t>area of </a:t>
            </a:r>
            <a:r>
              <a:rPr lang="en-US" sz="1900" dirty="0"/>
              <a:t>a driveway.</a:t>
            </a:r>
          </a:p>
          <a:p>
            <a:pPr algn="r">
              <a:buClr>
                <a:srgbClr val="0070C0"/>
              </a:buClr>
            </a:pPr>
            <a:r>
              <a:rPr lang="en-US" sz="2400" dirty="0" smtClean="0"/>
              <a:t/>
            </a:r>
            <a:br>
              <a:rPr lang="en-US" sz="2400" dirty="0" smtClean="0"/>
            </a:br>
            <a:r>
              <a:rPr lang="en-US" sz="1900" b="1" dirty="0" smtClean="0"/>
              <a:t>Figure </a:t>
            </a:r>
            <a:r>
              <a:rPr lang="en-US" sz="1900" b="1" dirty="0"/>
              <a:t>1.07 </a:t>
            </a:r>
            <a:r>
              <a:rPr lang="en-US" sz="1900" dirty="0"/>
              <a:t>- Part of a spreadsheet.</a:t>
            </a:r>
          </a:p>
          <a:p>
            <a:pPr marL="276225" indent="-276225">
              <a:buClr>
                <a:srgbClr val="C00000"/>
              </a:buClr>
              <a:buFont typeface="+mj-lt"/>
              <a:buAutoNum type="arabicPeriod" startAt="4"/>
            </a:pPr>
            <a:r>
              <a:rPr lang="en-US" sz="1900" dirty="0" smtClean="0"/>
              <a:t>Identify </a:t>
            </a:r>
            <a:r>
              <a:rPr lang="en-US" sz="1900" dirty="0"/>
              <a:t>one item of data that is static.</a:t>
            </a:r>
          </a:p>
          <a:p>
            <a:pPr marL="276225" indent="-276225">
              <a:buClr>
                <a:srgbClr val="C00000"/>
              </a:buClr>
              <a:buFont typeface="+mj-lt"/>
              <a:buAutoNum type="arabicPeriod" startAt="4"/>
            </a:pPr>
            <a:r>
              <a:rPr lang="en-US" sz="1900" dirty="0" smtClean="0"/>
              <a:t>Identify </a:t>
            </a:r>
            <a:r>
              <a:rPr lang="en-US" sz="1900" dirty="0"/>
              <a:t>one item of data that is dynamic.</a:t>
            </a:r>
          </a:p>
          <a:p>
            <a:pPr>
              <a:buClr>
                <a:srgbClr val="0070C0"/>
              </a:buClr>
            </a:pPr>
            <a:r>
              <a:rPr lang="en-US" sz="1900" dirty="0"/>
              <a:t>The builder using the spreadsheet needs to know </a:t>
            </a:r>
            <a:r>
              <a:rPr lang="en-US" sz="1900" dirty="0" smtClean="0"/>
              <a:t>the length </a:t>
            </a:r>
            <a:r>
              <a:rPr lang="en-US" sz="1900" dirty="0"/>
              <a:t>and width of a driveway for a customer.</a:t>
            </a:r>
          </a:p>
          <a:p>
            <a:pPr marL="276225" indent="-276225">
              <a:buClr>
                <a:srgbClr val="C00000"/>
              </a:buClr>
              <a:buFont typeface="+mj-lt"/>
              <a:buAutoNum type="arabicPeriod" startAt="6"/>
            </a:pPr>
            <a:r>
              <a:rPr lang="en-US" sz="1900" dirty="0" smtClean="0"/>
              <a:t>Identify </a:t>
            </a:r>
            <a:r>
              <a:rPr lang="en-US" sz="1900" dirty="0"/>
              <a:t>one direct source the builder could use to find the length and width.</a:t>
            </a:r>
          </a:p>
          <a:p>
            <a:pPr marL="276225" indent="-276225">
              <a:buClr>
                <a:srgbClr val="C00000"/>
              </a:buClr>
              <a:buFont typeface="+mj-lt"/>
              <a:buAutoNum type="arabicPeriod" startAt="6"/>
            </a:pPr>
            <a:r>
              <a:rPr lang="en-US" sz="1900" dirty="0" smtClean="0"/>
              <a:t>Identify </a:t>
            </a:r>
            <a:r>
              <a:rPr lang="en-US" sz="1900" dirty="0"/>
              <a:t>one indirect source the builder could use to find the length and width.</a:t>
            </a:r>
          </a:p>
          <a:p>
            <a:pPr marL="276225" indent="-276225">
              <a:buClr>
                <a:srgbClr val="C00000"/>
              </a:buClr>
              <a:buFont typeface="+mj-lt"/>
              <a:buAutoNum type="arabicPeriod" startAt="6"/>
            </a:pPr>
            <a:r>
              <a:rPr lang="en-US" sz="1900" dirty="0" smtClean="0"/>
              <a:t>Give </a:t>
            </a:r>
            <a:r>
              <a:rPr lang="en-US" sz="1900" dirty="0"/>
              <a:t>one advantage of using the direct source instead of the indirect source to find the length and width.</a:t>
            </a:r>
          </a:p>
        </p:txBody>
      </p:sp>
      <p:sp>
        <p:nvSpPr>
          <p:cNvPr id="8" name="TextBox 7"/>
          <p:cNvSpPr txBox="1"/>
          <p:nvPr/>
        </p:nvSpPr>
        <p:spPr>
          <a:xfrm>
            <a:off x="207209" y="1115452"/>
            <a:ext cx="2204551"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Questions</a:t>
            </a:r>
            <a:endParaRPr lang="en-GB" b="1" dirty="0">
              <a:solidFill>
                <a:schemeClr val="bg1"/>
              </a:solidFill>
            </a:endParaRPr>
          </a:p>
        </p:txBody>
      </p:sp>
      <p:sp>
        <p:nvSpPr>
          <p:cNvPr id="13" name="TextBox 12"/>
          <p:cNvSpPr txBox="1"/>
          <p:nvPr/>
        </p:nvSpPr>
        <p:spPr>
          <a:xfrm>
            <a:off x="5652120" y="1124744"/>
            <a:ext cx="2376264"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Discussion Point</a:t>
            </a:r>
            <a:endParaRPr lang="en-GB" b="1"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843808" y="1196751"/>
            <a:ext cx="2553971" cy="1581031"/>
          </a:xfrm>
          <a:prstGeom prst="rect">
            <a:avLst/>
          </a:prstGeom>
        </p:spPr>
      </p:pic>
    </p:spTree>
    <p:extLst>
      <p:ext uri="{BB962C8B-B14F-4D97-AF65-F5344CB8AC3E}">
        <p14:creationId xmlns:p14="http://schemas.microsoft.com/office/powerpoint/2010/main" val="3575813482"/>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1.02 – Sources of Data</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6</a:t>
            </a:r>
            <a:endParaRPr lang="en-GB" sz="1200" b="1" dirty="0">
              <a:latin typeface="Arial" panose="020B0604020202020204" pitchFamily="34" charset="0"/>
              <a:cs typeface="Arial" panose="020B0604020202020204" pitchFamily="34" charset="0"/>
            </a:endParaRPr>
          </a:p>
        </p:txBody>
      </p:sp>
      <p:sp>
        <p:nvSpPr>
          <p:cNvPr id="7" name="Rectangle 33"/>
          <p:cNvSpPr/>
          <p:nvPr/>
        </p:nvSpPr>
        <p:spPr>
          <a:xfrm>
            <a:off x="207209" y="1124744"/>
            <a:ext cx="8757279"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2800" b="1" dirty="0">
              <a:solidFill>
                <a:schemeClr val="tx2"/>
              </a:solidFill>
            </a:endParaRPr>
          </a:p>
          <a:p>
            <a:pPr marL="723900" indent="-723900">
              <a:buClr>
                <a:srgbClr val="C00000"/>
              </a:buClr>
              <a:buFont typeface="+mj-lt"/>
              <a:buAutoNum type="arabicPeriod" startAt="4"/>
            </a:pPr>
            <a:r>
              <a:rPr lang="en-US" sz="3600" dirty="0" smtClean="0"/>
              <a:t>Area calculator, Length=, Area=, m, m</a:t>
            </a:r>
            <a:r>
              <a:rPr lang="en-US" sz="3600" baseline="30000" dirty="0" smtClean="0"/>
              <a:t>2</a:t>
            </a:r>
            <a:r>
              <a:rPr lang="en-US" sz="3600" dirty="0" smtClean="0"/>
              <a:t> (not 3, 5 or 15)</a:t>
            </a:r>
          </a:p>
          <a:p>
            <a:pPr marL="723900" indent="-723900">
              <a:buClr>
                <a:srgbClr val="C00000"/>
              </a:buClr>
              <a:buFont typeface="+mj-lt"/>
              <a:buAutoNum type="arabicPeriod" startAt="4"/>
            </a:pPr>
            <a:r>
              <a:rPr lang="en-US" sz="3600" dirty="0" smtClean="0"/>
              <a:t>15 (not 3, 5)</a:t>
            </a:r>
          </a:p>
          <a:p>
            <a:pPr marL="723900" indent="-723900">
              <a:buClr>
                <a:srgbClr val="C00000"/>
              </a:buClr>
              <a:buFont typeface="+mj-lt"/>
              <a:buAutoNum type="arabicPeriod" startAt="4"/>
            </a:pPr>
            <a:r>
              <a:rPr lang="en-US" sz="3600" dirty="0" smtClean="0"/>
              <a:t>For example, measure it himself.</a:t>
            </a:r>
          </a:p>
          <a:p>
            <a:pPr marL="723900" indent="-723900">
              <a:buClr>
                <a:srgbClr val="C00000"/>
              </a:buClr>
              <a:buFont typeface="+mj-lt"/>
              <a:buAutoNum type="arabicPeriod" startAt="4"/>
            </a:pPr>
            <a:r>
              <a:rPr lang="en-US" sz="3600" dirty="0" smtClean="0"/>
              <a:t>For example, accept measurements given by the customer.</a:t>
            </a:r>
          </a:p>
          <a:p>
            <a:pPr marL="723900" indent="-723900">
              <a:buClr>
                <a:srgbClr val="C00000"/>
              </a:buClr>
              <a:buFont typeface="+mj-lt"/>
              <a:buAutoNum type="arabicPeriod" startAt="4"/>
            </a:pPr>
            <a:r>
              <a:rPr lang="en-US" sz="3600" dirty="0" smtClean="0"/>
              <a:t>For example he can rely on the measurements he has taken himself to be accurate.</a:t>
            </a:r>
            <a:endParaRPr lang="en-US" sz="3600" dirty="0"/>
          </a:p>
        </p:txBody>
      </p:sp>
      <p:sp>
        <p:nvSpPr>
          <p:cNvPr id="8" name="TextBox 7"/>
          <p:cNvSpPr txBox="1"/>
          <p:nvPr/>
        </p:nvSpPr>
        <p:spPr>
          <a:xfrm>
            <a:off x="207209" y="1115452"/>
            <a:ext cx="2204551"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Questions</a:t>
            </a:r>
            <a:endParaRPr lang="en-GB" b="1" dirty="0">
              <a:solidFill>
                <a:schemeClr val="bg1"/>
              </a:solidFill>
            </a:endParaRPr>
          </a:p>
        </p:txBody>
      </p:sp>
    </p:spTree>
    <p:extLst>
      <p:ext uri="{BB962C8B-B14F-4D97-AF65-F5344CB8AC3E}">
        <p14:creationId xmlns:p14="http://schemas.microsoft.com/office/powerpoint/2010/main" val="259901680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1.03 – Quality of Information</a:t>
            </a:r>
            <a:endParaRPr lang="en-GB" sz="4000" b="1" dirty="0" smtClean="0"/>
          </a:p>
        </p:txBody>
      </p:sp>
      <p:sp>
        <p:nvSpPr>
          <p:cNvPr id="34" name="Rectangle 33"/>
          <p:cNvSpPr/>
          <p:nvPr/>
        </p:nvSpPr>
        <p:spPr>
          <a:xfrm>
            <a:off x="179513" y="1124744"/>
            <a:ext cx="5400599" cy="5632311"/>
          </a:xfrm>
          <a:prstGeom prst="rect">
            <a:avLst/>
          </a:prstGeom>
        </p:spPr>
        <p:txBody>
          <a:bodyPr wrap="square">
            <a:spAutoFit/>
          </a:bodyPr>
          <a:lstStyle/>
          <a:p>
            <a:pPr marL="449263" indent="-449263">
              <a:buClr>
                <a:srgbClr val="0070C0"/>
              </a:buClr>
              <a:buFont typeface="Wingdings 3" panose="05040102010807070707" pitchFamily="18" charset="2"/>
              <a:buChar char=""/>
            </a:pPr>
            <a:r>
              <a:rPr lang="en-US" sz="2400" dirty="0"/>
              <a:t>The quality of information is determined by a number of attributes.</a:t>
            </a:r>
          </a:p>
          <a:p>
            <a:pPr marL="449263" indent="-449263">
              <a:buClr>
                <a:srgbClr val="0070C0"/>
              </a:buClr>
            </a:pPr>
            <a:r>
              <a:rPr lang="en-US" sz="2400" b="1" dirty="0">
                <a:solidFill>
                  <a:schemeClr val="tx2"/>
                </a:solidFill>
              </a:rPr>
              <a:t>Accuracy</a:t>
            </a:r>
          </a:p>
          <a:p>
            <a:pPr marL="449263" indent="-449263">
              <a:buClr>
                <a:srgbClr val="0070C0"/>
              </a:buClr>
              <a:buFont typeface="Wingdings 3" panose="05040102010807070707" pitchFamily="18" charset="2"/>
              <a:buChar char=""/>
            </a:pPr>
            <a:r>
              <a:rPr lang="en-US" sz="2400" dirty="0"/>
              <a:t>Information that is inaccurate is clearly not good enough. Data must be accurate in order to be considered of good quality. </a:t>
            </a:r>
            <a:endParaRPr lang="en-US" sz="2400" dirty="0" smtClean="0"/>
          </a:p>
          <a:p>
            <a:pPr marL="449263" indent="-449263">
              <a:buClr>
                <a:srgbClr val="0070C0"/>
              </a:buClr>
              <a:buFont typeface="Wingdings 3" panose="05040102010807070707" pitchFamily="18" charset="2"/>
              <a:buChar char=""/>
            </a:pPr>
            <a:r>
              <a:rPr lang="en-US" sz="2400" dirty="0" smtClean="0"/>
              <a:t>Imagine </a:t>
            </a:r>
            <a:r>
              <a:rPr lang="en-US" sz="2400" dirty="0"/>
              <a:t>being told that you need to check in at the airport 45 minutes before the flight leaves, so you turn up at 18:10 for a 19:05 flight only to find that you were actually supposed to check in one hour early.</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6</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5580112"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5580112" y="1124744"/>
            <a:ext cx="3384376" cy="5447645"/>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800" dirty="0" smtClean="0"/>
          </a:p>
          <a:p>
            <a:pPr>
              <a:buClr>
                <a:schemeClr val="tx2">
                  <a:lumMod val="75000"/>
                </a:schemeClr>
              </a:buClr>
            </a:pPr>
            <a:r>
              <a:rPr lang="en-US" sz="2000" dirty="0" smtClean="0"/>
              <a:t>Examples </a:t>
            </a:r>
            <a:r>
              <a:rPr lang="en-US" sz="2000" dirty="0"/>
              <a:t>of inaccurate information include:</a:t>
            </a:r>
          </a:p>
          <a:p>
            <a:pPr marL="285750" indent="-285750">
              <a:buClr>
                <a:schemeClr val="tx2">
                  <a:lumMod val="75000"/>
                </a:schemeClr>
              </a:buClr>
              <a:buFont typeface="Wingdings" panose="05000000000000000000" pitchFamily="2" charset="2"/>
              <a:buChar char="§"/>
            </a:pPr>
            <a:r>
              <a:rPr lang="en-US" sz="2000" dirty="0" smtClean="0"/>
              <a:t>decimal </a:t>
            </a:r>
            <a:r>
              <a:rPr lang="en-US" sz="2000" dirty="0"/>
              <a:t>point in the wrong place, for example $90.30 instead of $903.00 could suggest a product is much cheaper than it really is</a:t>
            </a:r>
          </a:p>
          <a:p>
            <a:pPr marL="285750" indent="-285750">
              <a:buClr>
                <a:schemeClr val="tx2">
                  <a:lumMod val="75000"/>
                </a:schemeClr>
              </a:buClr>
              <a:buFont typeface="Wingdings" panose="05000000000000000000" pitchFamily="2" charset="2"/>
              <a:buChar char="§"/>
            </a:pPr>
            <a:r>
              <a:rPr lang="en-US" sz="2000" dirty="0" smtClean="0"/>
              <a:t>misspelling </a:t>
            </a:r>
            <a:r>
              <a:rPr lang="en-US" sz="2000" dirty="0"/>
              <a:t>such as ‘stair’ instead of ‘stare’, where words have completely different meanings</a:t>
            </a:r>
          </a:p>
          <a:p>
            <a:pPr marL="285750" indent="-285750">
              <a:buClr>
                <a:schemeClr val="tx2">
                  <a:lumMod val="75000"/>
                </a:schemeClr>
              </a:buClr>
              <a:buFont typeface="Wingdings" panose="05000000000000000000" pitchFamily="2" charset="2"/>
              <a:buChar char="§"/>
            </a:pPr>
            <a:r>
              <a:rPr lang="en-US" sz="2000" dirty="0" smtClean="0"/>
              <a:t>misplaced </a:t>
            </a:r>
            <a:r>
              <a:rPr lang="en-US" sz="2000" dirty="0"/>
              <a:t>characters, such as a </a:t>
            </a:r>
            <a:r>
              <a:rPr lang="en-US" sz="2000" dirty="0" err="1"/>
              <a:t>licence</a:t>
            </a:r>
            <a:r>
              <a:rPr lang="en-US" sz="2000" dirty="0"/>
              <a:t> plate of BW9EP3T instead of BW93PET.</a:t>
            </a:r>
            <a:endParaRPr lang="en-GB" sz="1600" dirty="0"/>
          </a:p>
        </p:txBody>
      </p:sp>
    </p:spTree>
    <p:extLst>
      <p:ext uri="{BB962C8B-B14F-4D97-AF65-F5344CB8AC3E}">
        <p14:creationId xmlns:p14="http://schemas.microsoft.com/office/powerpoint/2010/main" val="312385963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1.03 – Quality of Information</a:t>
            </a:r>
            <a:endParaRPr lang="en-GB" sz="4000" b="1" dirty="0" smtClean="0"/>
          </a:p>
        </p:txBody>
      </p:sp>
      <p:sp>
        <p:nvSpPr>
          <p:cNvPr id="34" name="Rectangle 33"/>
          <p:cNvSpPr/>
          <p:nvPr/>
        </p:nvSpPr>
        <p:spPr>
          <a:xfrm>
            <a:off x="179513" y="1124744"/>
            <a:ext cx="3960439" cy="5632311"/>
          </a:xfrm>
          <a:prstGeom prst="rect">
            <a:avLst/>
          </a:prstGeom>
        </p:spPr>
        <p:txBody>
          <a:bodyPr wrap="square">
            <a:spAutoFit/>
          </a:bodyPr>
          <a:lstStyle/>
          <a:p>
            <a:pPr>
              <a:buClr>
                <a:srgbClr val="0070C0"/>
              </a:buClr>
            </a:pPr>
            <a:r>
              <a:rPr lang="en-US" sz="2000" b="1" dirty="0" smtClean="0">
                <a:solidFill>
                  <a:schemeClr val="tx2"/>
                </a:solidFill>
              </a:rPr>
              <a:t>Relevance</a:t>
            </a:r>
            <a:endParaRPr lang="en-US" sz="2000" b="1" dirty="0">
              <a:solidFill>
                <a:schemeClr val="tx2"/>
              </a:solidFill>
            </a:endParaRPr>
          </a:p>
          <a:p>
            <a:pPr marL="449263" indent="-449263">
              <a:buClr>
                <a:srgbClr val="0070C0"/>
              </a:buClr>
              <a:buFont typeface="Wingdings 3" panose="05040102010807070707" pitchFamily="18" charset="2"/>
              <a:buChar char=""/>
            </a:pPr>
            <a:r>
              <a:rPr lang="en-US" sz="2000" dirty="0"/>
              <a:t>Information must be relevant to its purpose. Having additional information that is not required means that the user has to search through the data to find what is actually required</a:t>
            </a:r>
            <a:r>
              <a:rPr lang="en-US" sz="2000" dirty="0" smtClean="0"/>
              <a:t>.</a:t>
            </a:r>
          </a:p>
          <a:p>
            <a:pPr>
              <a:buClr>
                <a:srgbClr val="0070C0"/>
              </a:buClr>
            </a:pPr>
            <a:r>
              <a:rPr lang="en-US" sz="2000" b="1" dirty="0">
                <a:solidFill>
                  <a:schemeClr val="tx2"/>
                </a:solidFill>
              </a:rPr>
              <a:t>Age</a:t>
            </a:r>
          </a:p>
          <a:p>
            <a:pPr marL="449263" indent="-449263">
              <a:buClr>
                <a:srgbClr val="0070C0"/>
              </a:buClr>
              <a:buFont typeface="Wingdings 3" panose="05040102010807070707" pitchFamily="18" charset="2"/>
              <a:buChar char=""/>
            </a:pPr>
            <a:r>
              <a:rPr lang="en-US" sz="2000" dirty="0"/>
              <a:t>Information must be up to date in order to be useful. Old information is likely to be out of date and therefore no longer useful. </a:t>
            </a:r>
            <a:endParaRPr lang="en-US" sz="2000" dirty="0" smtClean="0"/>
          </a:p>
          <a:p>
            <a:pPr marL="449263" indent="-449263">
              <a:buClr>
                <a:srgbClr val="0070C0"/>
              </a:buClr>
              <a:buFont typeface="Wingdings 3" panose="05040102010807070707" pitchFamily="18" charset="2"/>
              <a:buChar char=""/>
            </a:pPr>
            <a:r>
              <a:rPr lang="en-US" sz="2000" dirty="0" smtClean="0"/>
              <a:t>When </a:t>
            </a:r>
            <a:r>
              <a:rPr lang="en-US" sz="2000" dirty="0"/>
              <a:t>using indirect data sources, always check when the information was produced.</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7</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4139952"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4139952" y="1124744"/>
            <a:ext cx="4824536" cy="2726900"/>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2400" dirty="0" smtClean="0"/>
          </a:p>
          <a:p>
            <a:pPr>
              <a:buClr>
                <a:schemeClr val="tx2">
                  <a:lumMod val="75000"/>
                </a:schemeClr>
              </a:buClr>
            </a:pPr>
            <a:r>
              <a:rPr lang="en-US" sz="1840" dirty="0"/>
              <a:t>Examples of irrelevant information include:</a:t>
            </a:r>
          </a:p>
          <a:p>
            <a:pPr marL="342900" indent="-342900">
              <a:buClr>
                <a:schemeClr val="tx2">
                  <a:lumMod val="75000"/>
                </a:schemeClr>
              </a:buClr>
              <a:buFont typeface="Wingdings" panose="05000000000000000000" pitchFamily="2" charset="2"/>
              <a:buChar char="§"/>
            </a:pPr>
            <a:r>
              <a:rPr lang="en-US" sz="1840" dirty="0" smtClean="0"/>
              <a:t>being </a:t>
            </a:r>
            <a:r>
              <a:rPr lang="en-US" sz="1840" dirty="0"/>
              <a:t>given a bus timetable when you want to catch a train</a:t>
            </a:r>
          </a:p>
          <a:p>
            <a:pPr marL="342900" indent="-342900">
              <a:buClr>
                <a:schemeClr val="tx2">
                  <a:lumMod val="75000"/>
                </a:schemeClr>
              </a:buClr>
              <a:buFont typeface="Wingdings" panose="05000000000000000000" pitchFamily="2" charset="2"/>
              <a:buChar char="§"/>
            </a:pPr>
            <a:r>
              <a:rPr lang="en-US" sz="1840" dirty="0" smtClean="0"/>
              <a:t>being </a:t>
            </a:r>
            <a:r>
              <a:rPr lang="en-US" sz="1840" dirty="0"/>
              <a:t>told the rental price of a car when you want to buy the car</a:t>
            </a:r>
          </a:p>
          <a:p>
            <a:pPr marL="342900" indent="-342900">
              <a:buClr>
                <a:schemeClr val="tx2">
                  <a:lumMod val="75000"/>
                </a:schemeClr>
              </a:buClr>
              <a:buFont typeface="Wingdings" panose="05000000000000000000" pitchFamily="2" charset="2"/>
              <a:buChar char="§"/>
            </a:pPr>
            <a:r>
              <a:rPr lang="en-US" sz="1840" dirty="0" smtClean="0"/>
              <a:t>a </a:t>
            </a:r>
            <a:r>
              <a:rPr lang="en-US" sz="1840" dirty="0"/>
              <a:t>user guide for a mobile phone that includes instructions on how to assemble a plug.</a:t>
            </a:r>
            <a:endParaRPr lang="en-GB" sz="1840" dirty="0"/>
          </a:p>
        </p:txBody>
      </p:sp>
      <p:sp>
        <p:nvSpPr>
          <p:cNvPr id="7" name="TextBox 6"/>
          <p:cNvSpPr txBox="1"/>
          <p:nvPr/>
        </p:nvSpPr>
        <p:spPr>
          <a:xfrm>
            <a:off x="4139952" y="3930149"/>
            <a:ext cx="1920051" cy="375487"/>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sz="1840" b="1" dirty="0" smtClean="0">
                <a:solidFill>
                  <a:schemeClr val="bg1"/>
                </a:solidFill>
              </a:rPr>
              <a:t>Example</a:t>
            </a:r>
            <a:endParaRPr lang="en-GB" sz="1840" b="1" dirty="0">
              <a:solidFill>
                <a:schemeClr val="bg1"/>
              </a:solidFill>
            </a:endParaRPr>
          </a:p>
        </p:txBody>
      </p:sp>
      <p:sp>
        <p:nvSpPr>
          <p:cNvPr id="10" name="TextBox 9"/>
          <p:cNvSpPr txBox="1"/>
          <p:nvPr/>
        </p:nvSpPr>
        <p:spPr>
          <a:xfrm>
            <a:off x="4139952" y="3930149"/>
            <a:ext cx="4824536" cy="2726900"/>
          </a:xfrm>
          <a:prstGeom prst="rect">
            <a:avLst/>
          </a:prstGeom>
          <a:noFill/>
          <a:ln w="57150">
            <a:solidFill>
              <a:schemeClr val="accent6">
                <a:lumMod val="75000"/>
              </a:schemeClr>
            </a:solidFill>
          </a:ln>
        </p:spPr>
        <p:txBody>
          <a:bodyPr wrap="square" rtlCol="0">
            <a:spAutoFit/>
          </a:bodyPr>
          <a:lstStyle/>
          <a:p>
            <a:pPr>
              <a:buClr>
                <a:schemeClr val="tx2">
                  <a:lumMod val="75000"/>
                </a:schemeClr>
              </a:buClr>
            </a:pPr>
            <a:r>
              <a:rPr lang="en-US" sz="2400" dirty="0"/>
              <a:t/>
            </a:r>
            <a:br>
              <a:rPr lang="en-US" sz="2400" dirty="0"/>
            </a:br>
            <a:r>
              <a:rPr lang="en-US" sz="1840" dirty="0" smtClean="0"/>
              <a:t>Examples </a:t>
            </a:r>
            <a:r>
              <a:rPr lang="en-US" sz="1840" dirty="0"/>
              <a:t>of out of date information include:</a:t>
            </a:r>
          </a:p>
          <a:p>
            <a:pPr marL="285750" indent="-285750">
              <a:buClr>
                <a:schemeClr val="tx2">
                  <a:lumMod val="75000"/>
                </a:schemeClr>
              </a:buClr>
              <a:buFont typeface="Wingdings" panose="05000000000000000000" pitchFamily="2" charset="2"/>
              <a:buChar char="§"/>
            </a:pPr>
            <a:r>
              <a:rPr lang="en-US" sz="1840" dirty="0" smtClean="0"/>
              <a:t>the </a:t>
            </a:r>
            <a:r>
              <a:rPr lang="en-US" sz="1840" dirty="0"/>
              <a:t>number of residents in a town based on a census from 2011, but 500 new homes have been built in the town since then</a:t>
            </a:r>
          </a:p>
          <a:p>
            <a:pPr marL="285750" indent="-285750">
              <a:buClr>
                <a:schemeClr val="tx2">
                  <a:lumMod val="75000"/>
                </a:schemeClr>
              </a:buClr>
              <a:buFont typeface="Wingdings" panose="05000000000000000000" pitchFamily="2" charset="2"/>
              <a:buChar char="§"/>
            </a:pPr>
            <a:r>
              <a:rPr lang="en-US" sz="1840" dirty="0" smtClean="0"/>
              <a:t>a </a:t>
            </a:r>
            <a:r>
              <a:rPr lang="en-US" sz="1840" dirty="0"/>
              <a:t>rugby score that has not been updated for 5 minutes during which time a player scored.</a:t>
            </a:r>
            <a:endParaRPr lang="en-GB" sz="1840" dirty="0"/>
          </a:p>
        </p:txBody>
      </p:sp>
    </p:spTree>
    <p:extLst>
      <p:ext uri="{BB962C8B-B14F-4D97-AF65-F5344CB8AC3E}">
        <p14:creationId xmlns:p14="http://schemas.microsoft.com/office/powerpoint/2010/main" val="2443024394"/>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586145"/>
          </a:xfrm>
          <a:prstGeom prst="rect">
            <a:avLst/>
          </a:prstGeom>
        </p:spPr>
        <p:txBody>
          <a:bodyPr wrap="square">
            <a:spAutoFit/>
          </a:bodyPr>
          <a:lstStyle/>
          <a:p>
            <a:pPr marL="711200" indent="-271463">
              <a:buClr>
                <a:srgbClr val="0070C0"/>
              </a:buClr>
              <a:buFont typeface="Wingdings" panose="05000000000000000000" pitchFamily="2" charset="2"/>
              <a:buChar char="§"/>
            </a:pPr>
            <a:r>
              <a:rPr lang="en-US" sz="1700" b="1" dirty="0" smtClean="0"/>
              <a:t>The internet</a:t>
            </a:r>
            <a:br>
              <a:rPr lang="en-US" sz="1700" b="1" dirty="0" smtClean="0"/>
            </a:br>
            <a:r>
              <a:rPr lang="en-US" sz="1700" dirty="0" smtClean="0"/>
              <a:t>The </a:t>
            </a:r>
            <a:r>
              <a:rPr lang="en-US" sz="1700" dirty="0"/>
              <a:t>internet is a global communications network that allows computers worldwide to connect and </a:t>
            </a:r>
            <a:r>
              <a:rPr lang="en-US" sz="1700" dirty="0" smtClean="0"/>
              <a:t>share information </a:t>
            </a:r>
            <a:r>
              <a:rPr lang="en-US" sz="1700" dirty="0"/>
              <a:t>in many different forms. Examples include email, web pages, and audio and video files. </a:t>
            </a:r>
            <a:r>
              <a:rPr lang="en-US" sz="1700" dirty="0" smtClean="0"/>
              <a:t>The impact </a:t>
            </a:r>
            <a:r>
              <a:rPr lang="en-US" sz="1700" dirty="0"/>
              <a:t>of the internet on our lives is profound. While it provides huge benefits to society, security </a:t>
            </a:r>
            <a:r>
              <a:rPr lang="en-US" sz="1700" dirty="0" smtClean="0"/>
              <a:t>of data </a:t>
            </a:r>
            <a:r>
              <a:rPr lang="en-US" sz="1700" dirty="0"/>
              <a:t>is an issue, both in the work place and for personal data.</a:t>
            </a:r>
          </a:p>
          <a:p>
            <a:pPr marL="711200" indent="-271463">
              <a:buClr>
                <a:srgbClr val="0070C0"/>
              </a:buClr>
              <a:buFont typeface="Wingdings" panose="05000000000000000000" pitchFamily="2" charset="2"/>
              <a:buChar char="§"/>
            </a:pPr>
            <a:r>
              <a:rPr lang="en-US" sz="1700" b="1" dirty="0" smtClean="0"/>
              <a:t>System </a:t>
            </a:r>
            <a:r>
              <a:rPr lang="en-US" sz="1700" b="1" dirty="0"/>
              <a:t>life cycle</a:t>
            </a:r>
          </a:p>
          <a:p>
            <a:pPr marL="711200" indent="-271463">
              <a:buClr>
                <a:srgbClr val="0070C0"/>
              </a:buClr>
              <a:buFont typeface="Wingdings" panose="05000000000000000000" pitchFamily="2" charset="2"/>
              <a:buChar char="§"/>
            </a:pPr>
            <a:r>
              <a:rPr lang="en-US" sz="1700" dirty="0"/>
              <a:t>Information systems are developed within a planned continuous cycle that covers the </a:t>
            </a:r>
            <a:r>
              <a:rPr lang="en-US" sz="1700" dirty="0" smtClean="0"/>
              <a:t>initial development </a:t>
            </a:r>
            <a:r>
              <a:rPr lang="en-US" sz="1700" dirty="0"/>
              <a:t>of the system through to its scheduled updating or redevelopment. Each phase </a:t>
            </a:r>
            <a:r>
              <a:rPr lang="en-US" sz="1700" dirty="0" smtClean="0"/>
              <a:t>of development </a:t>
            </a:r>
            <a:r>
              <a:rPr lang="en-US" sz="1700" dirty="0"/>
              <a:t>is </a:t>
            </a:r>
            <a:r>
              <a:rPr lang="en-US" sz="1700" dirty="0" err="1"/>
              <a:t>organised</a:t>
            </a:r>
            <a:r>
              <a:rPr lang="en-US" sz="1700" dirty="0"/>
              <a:t> into separate stages.</a:t>
            </a:r>
          </a:p>
          <a:p>
            <a:pPr marL="711200" indent="-271463">
              <a:buClr>
                <a:srgbClr val="0070C0"/>
              </a:buClr>
              <a:buFont typeface="Wingdings" panose="05000000000000000000" pitchFamily="2" charset="2"/>
              <a:buChar char="§"/>
            </a:pPr>
            <a:r>
              <a:rPr lang="en-US" sz="1700" b="1" dirty="0" smtClean="0"/>
              <a:t>New technologies</a:t>
            </a:r>
            <a:br>
              <a:rPr lang="en-US" sz="1700" b="1" dirty="0" smtClean="0"/>
            </a:br>
            <a:r>
              <a:rPr lang="en-US" sz="1700" dirty="0" smtClean="0"/>
              <a:t>As </a:t>
            </a:r>
            <a:r>
              <a:rPr lang="en-US" sz="1700" dirty="0"/>
              <a:t>the information industry changes so rapidly, it is important to keep track of new and </a:t>
            </a:r>
            <a:r>
              <a:rPr lang="en-US" sz="1700" dirty="0" smtClean="0"/>
              <a:t>emerging technologies </a:t>
            </a:r>
            <a:r>
              <a:rPr lang="en-US" sz="1700" dirty="0"/>
              <a:t>and consider how they might affect everyday life.</a:t>
            </a:r>
          </a:p>
          <a:p>
            <a:pPr marL="355600" indent="-342900">
              <a:buClr>
                <a:srgbClr val="0070C0"/>
              </a:buClr>
              <a:buFont typeface="Wingdings 3" panose="05040102010807070707" pitchFamily="18" charset="2"/>
              <a:buChar char=""/>
            </a:pPr>
            <a:r>
              <a:rPr lang="en-US" sz="1700" b="1" dirty="0"/>
              <a:t>Guided learning hours</a:t>
            </a:r>
          </a:p>
          <a:p>
            <a:pPr marL="711200" indent="-271463">
              <a:buClr>
                <a:srgbClr val="0070C0"/>
              </a:buClr>
              <a:buFont typeface="Wingdings" panose="05000000000000000000" pitchFamily="2" charset="2"/>
              <a:buChar char="§"/>
            </a:pPr>
            <a:r>
              <a:rPr lang="en-US" sz="1700" dirty="0"/>
              <a:t>Guided learning hours give an indication of the amount of contact time teachers need to have with </a:t>
            </a:r>
            <a:r>
              <a:rPr lang="en-US" sz="1700" dirty="0" smtClean="0"/>
              <a:t>learners to </a:t>
            </a:r>
            <a:r>
              <a:rPr lang="en-US" sz="1700" dirty="0"/>
              <a:t>deliver a particular course. Our syllabuses are designed around 180 guided learning hours for </a:t>
            </a:r>
            <a:r>
              <a:rPr lang="en-US" sz="1700" dirty="0" smtClean="0"/>
              <a:t>Cambridge International </a:t>
            </a:r>
            <a:r>
              <a:rPr lang="en-US" sz="1700" dirty="0"/>
              <a:t>AS Level, and around 360 guided learning hours for Cambridge International A Level.</a:t>
            </a:r>
          </a:p>
          <a:p>
            <a:pPr marL="711200" indent="-271463">
              <a:buClr>
                <a:srgbClr val="0070C0"/>
              </a:buClr>
              <a:buFont typeface="Wingdings" panose="05000000000000000000" pitchFamily="2" charset="2"/>
              <a:buChar char="§"/>
            </a:pPr>
            <a:r>
              <a:rPr lang="en-US" sz="1700" dirty="0"/>
              <a:t>These figures are for guidance only. The number of hours needed to gain the qualification may </a:t>
            </a:r>
            <a:r>
              <a:rPr lang="en-US" sz="1700" dirty="0" smtClean="0"/>
              <a:t>vary depending </a:t>
            </a:r>
            <a:r>
              <a:rPr lang="en-US" sz="1700" dirty="0"/>
              <a:t>on local practice and the learners’ previous experience of the subject.</a:t>
            </a:r>
          </a:p>
        </p:txBody>
      </p:sp>
    </p:spTree>
    <p:extLst>
      <p:ext uri="{BB962C8B-B14F-4D97-AF65-F5344CB8AC3E}">
        <p14:creationId xmlns:p14="http://schemas.microsoft.com/office/powerpoint/2010/main" val="229447184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1.03 – Quality of Information</a:t>
            </a:r>
            <a:endParaRPr lang="en-GB" sz="4000" b="1" dirty="0" smtClean="0"/>
          </a:p>
        </p:txBody>
      </p:sp>
      <p:sp>
        <p:nvSpPr>
          <p:cNvPr id="34" name="Rectangle 33"/>
          <p:cNvSpPr/>
          <p:nvPr/>
        </p:nvSpPr>
        <p:spPr>
          <a:xfrm>
            <a:off x="179513" y="1124744"/>
            <a:ext cx="4464495" cy="2677656"/>
          </a:xfrm>
          <a:prstGeom prst="rect">
            <a:avLst/>
          </a:prstGeom>
        </p:spPr>
        <p:txBody>
          <a:bodyPr wrap="square">
            <a:spAutoFit/>
          </a:bodyPr>
          <a:lstStyle/>
          <a:p>
            <a:pPr>
              <a:buClr>
                <a:srgbClr val="0070C0"/>
              </a:buClr>
            </a:pPr>
            <a:r>
              <a:rPr lang="en-US" sz="2400" b="1" dirty="0">
                <a:solidFill>
                  <a:schemeClr val="tx2"/>
                </a:solidFill>
              </a:rPr>
              <a:t>Completeness</a:t>
            </a:r>
          </a:p>
          <a:p>
            <a:pPr marL="449263" indent="-449263">
              <a:buClr>
                <a:srgbClr val="0070C0"/>
              </a:buClr>
              <a:buFont typeface="Wingdings 3" panose="05040102010807070707" pitchFamily="18" charset="2"/>
              <a:buChar char=""/>
            </a:pPr>
            <a:r>
              <a:rPr lang="en-US" sz="2400" dirty="0"/>
              <a:t>All information that is required must be provided in order for it to be of good quality. Not having all the information required means it cannot be used properly.</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7</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203677" y="3861048"/>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179512" y="3861048"/>
            <a:ext cx="4464496" cy="2800767"/>
          </a:xfrm>
          <a:prstGeom prst="rect">
            <a:avLst/>
          </a:prstGeom>
          <a:noFill/>
          <a:ln w="57150">
            <a:solidFill>
              <a:schemeClr val="accent6">
                <a:lumMod val="75000"/>
              </a:schemeClr>
            </a:solidFill>
          </a:ln>
        </p:spPr>
        <p:txBody>
          <a:bodyPr wrap="square" rtlCol="0">
            <a:spAutoFit/>
          </a:bodyPr>
          <a:lstStyle/>
          <a:p>
            <a:pPr marL="285750" indent="-285750">
              <a:buClr>
                <a:schemeClr val="tx2">
                  <a:lumMod val="75000"/>
                </a:schemeClr>
              </a:buClr>
              <a:buFont typeface="Wingdings" panose="05000000000000000000" pitchFamily="2" charset="2"/>
              <a:buChar char="§"/>
            </a:pPr>
            <a:endParaRPr lang="en-US" sz="3200" dirty="0" smtClean="0"/>
          </a:p>
          <a:p>
            <a:pPr marL="342900" indent="-342900">
              <a:buClr>
                <a:schemeClr val="tx2">
                  <a:lumMod val="75000"/>
                </a:schemeClr>
              </a:buClr>
              <a:buFont typeface="Wingdings" panose="05000000000000000000" pitchFamily="2" charset="2"/>
              <a:buChar char="§"/>
            </a:pPr>
            <a:r>
              <a:rPr lang="en-US" sz="2400" dirty="0"/>
              <a:t>A person has booked their car in for a service over the phone. The mechanic tells them the name of the street but doesn’t give the building number.</a:t>
            </a:r>
            <a:endParaRPr lang="en-GB" sz="2400" dirty="0"/>
          </a:p>
        </p:txBody>
      </p:sp>
      <p:sp>
        <p:nvSpPr>
          <p:cNvPr id="11" name="TextBox 10"/>
          <p:cNvSpPr txBox="1"/>
          <p:nvPr/>
        </p:nvSpPr>
        <p:spPr>
          <a:xfrm>
            <a:off x="4740181" y="1124745"/>
            <a:ext cx="4224307" cy="5509200"/>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1900" dirty="0" smtClean="0"/>
              <a:t/>
            </a:r>
            <a:br>
              <a:rPr lang="en-US" sz="1900" dirty="0" smtClean="0"/>
            </a:br>
            <a:r>
              <a:rPr lang="en-US" sz="1900" dirty="0" smtClean="0"/>
              <a:t/>
            </a:r>
            <a:br>
              <a:rPr lang="en-US" sz="1900" dirty="0" smtClean="0"/>
            </a:br>
            <a:endParaRPr lang="en-US" sz="1900" dirty="0" smtClean="0"/>
          </a:p>
          <a:p>
            <a:pPr>
              <a:buClr>
                <a:schemeClr val="tx2">
                  <a:lumMod val="75000"/>
                </a:schemeClr>
              </a:buClr>
            </a:pPr>
            <a:endParaRPr lang="en-US" sz="1900" dirty="0" smtClean="0"/>
          </a:p>
          <a:p>
            <a:pPr>
              <a:buClr>
                <a:schemeClr val="tx2">
                  <a:lumMod val="75000"/>
                </a:schemeClr>
              </a:buClr>
            </a:pPr>
            <a:endParaRPr lang="en-US" sz="1900" dirty="0"/>
          </a:p>
          <a:p>
            <a:pPr>
              <a:buClr>
                <a:schemeClr val="tx2">
                  <a:lumMod val="75000"/>
                </a:schemeClr>
              </a:buClr>
            </a:pPr>
            <a:endParaRPr lang="en-US" sz="1900" dirty="0" smtClean="0"/>
          </a:p>
          <a:p>
            <a:pPr>
              <a:buClr>
                <a:schemeClr val="tx2">
                  <a:lumMod val="75000"/>
                </a:schemeClr>
              </a:buClr>
            </a:pPr>
            <a:endParaRPr lang="en-US" sz="1900" dirty="0"/>
          </a:p>
          <a:p>
            <a:pPr>
              <a:buClr>
                <a:schemeClr val="tx2">
                  <a:lumMod val="75000"/>
                </a:schemeClr>
              </a:buClr>
            </a:pPr>
            <a:endParaRPr lang="en-US" sz="1900" dirty="0" smtClean="0"/>
          </a:p>
          <a:p>
            <a:pPr>
              <a:buClr>
                <a:schemeClr val="tx2">
                  <a:lumMod val="75000"/>
                </a:schemeClr>
              </a:buClr>
            </a:pPr>
            <a:endParaRPr lang="en-US" sz="1900" dirty="0" smtClean="0"/>
          </a:p>
          <a:p>
            <a:pPr>
              <a:buClr>
                <a:schemeClr val="tx2">
                  <a:lumMod val="75000"/>
                </a:schemeClr>
              </a:buClr>
            </a:pPr>
            <a:endParaRPr lang="en-US" sz="1900" dirty="0"/>
          </a:p>
          <a:p>
            <a:pPr>
              <a:buClr>
                <a:schemeClr val="tx2">
                  <a:lumMod val="75000"/>
                </a:schemeClr>
              </a:buClr>
            </a:pPr>
            <a:endParaRPr lang="en-US" sz="2400" dirty="0" smtClean="0"/>
          </a:p>
          <a:p>
            <a:pPr>
              <a:buClr>
                <a:schemeClr val="tx2">
                  <a:lumMod val="75000"/>
                </a:schemeClr>
              </a:buClr>
            </a:pPr>
            <a:r>
              <a:rPr lang="en-US" sz="1900" dirty="0"/>
              <a:t>Figure 1.08 - Birthday party invitation.</a:t>
            </a:r>
          </a:p>
          <a:p>
            <a:pPr>
              <a:buClr>
                <a:schemeClr val="tx2">
                  <a:lumMod val="75000"/>
                </a:schemeClr>
              </a:buClr>
            </a:pPr>
            <a:r>
              <a:rPr lang="en-US" sz="1900" dirty="0" smtClean="0"/>
              <a:t>Look </a:t>
            </a:r>
            <a:r>
              <a:rPr lang="en-US" sz="1900" dirty="0"/>
              <a:t>at the invitation </a:t>
            </a:r>
            <a:r>
              <a:rPr lang="en-US" sz="1900" dirty="0" smtClean="0"/>
              <a:t>above.</a:t>
            </a:r>
          </a:p>
          <a:p>
            <a:pPr>
              <a:buClr>
                <a:schemeClr val="tx2">
                  <a:lumMod val="75000"/>
                </a:schemeClr>
              </a:buClr>
            </a:pPr>
            <a:r>
              <a:rPr lang="en-US" sz="1900" dirty="0" smtClean="0"/>
              <a:t>Describe </a:t>
            </a:r>
            <a:r>
              <a:rPr lang="en-US" sz="1900" dirty="0"/>
              <a:t>how accuracy, relevance, level of detail and completeness affect the quality of information in the invitation.</a:t>
            </a:r>
          </a:p>
        </p:txBody>
      </p:sp>
      <p:sp>
        <p:nvSpPr>
          <p:cNvPr id="12" name="TextBox 11"/>
          <p:cNvSpPr txBox="1"/>
          <p:nvPr/>
        </p:nvSpPr>
        <p:spPr>
          <a:xfrm>
            <a:off x="4716017" y="1124882"/>
            <a:ext cx="122413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40154" y="1196752"/>
            <a:ext cx="2926900" cy="3530138"/>
          </a:xfrm>
          <a:prstGeom prst="rect">
            <a:avLst/>
          </a:prstGeom>
        </p:spPr>
      </p:pic>
    </p:spTree>
    <p:extLst>
      <p:ext uri="{BB962C8B-B14F-4D97-AF65-F5344CB8AC3E}">
        <p14:creationId xmlns:p14="http://schemas.microsoft.com/office/powerpoint/2010/main" val="236189023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1.03 – Quality of Information</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7</a:t>
            </a:r>
            <a:endParaRPr lang="en-GB" sz="1200" b="1" dirty="0">
              <a:latin typeface="Arial" panose="020B0604020202020204" pitchFamily="34" charset="0"/>
              <a:cs typeface="Arial" panose="020B0604020202020204" pitchFamily="34" charset="0"/>
            </a:endParaRPr>
          </a:p>
        </p:txBody>
      </p:sp>
      <p:sp>
        <p:nvSpPr>
          <p:cNvPr id="10" name="Rectangle 33"/>
          <p:cNvSpPr/>
          <p:nvPr/>
        </p:nvSpPr>
        <p:spPr>
          <a:xfrm>
            <a:off x="207209" y="1124744"/>
            <a:ext cx="8757279" cy="538609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3600" b="1" dirty="0">
              <a:solidFill>
                <a:schemeClr val="tx2"/>
              </a:solidFill>
            </a:endParaRPr>
          </a:p>
          <a:p>
            <a:pPr marL="896938" indent="-896938">
              <a:buClr>
                <a:srgbClr val="0070C0"/>
              </a:buClr>
              <a:buFont typeface="+mj-lt"/>
              <a:buAutoNum type="arabicPeriod" startAt="9"/>
            </a:pPr>
            <a:r>
              <a:rPr lang="en-US" sz="4400" dirty="0" smtClean="0"/>
              <a:t>Identify </a:t>
            </a:r>
            <a:r>
              <a:rPr lang="en-US" sz="4400" dirty="0"/>
              <a:t>three factors that could affect the quality of information.</a:t>
            </a:r>
          </a:p>
          <a:p>
            <a:pPr marL="896938" indent="-896938">
              <a:buClr>
                <a:srgbClr val="0070C0"/>
              </a:buClr>
              <a:buFont typeface="+mj-lt"/>
              <a:buAutoNum type="arabicPeriod" startAt="9"/>
            </a:pPr>
            <a:r>
              <a:rPr lang="en-US" sz="4400" dirty="0" smtClean="0"/>
              <a:t>Describe </a:t>
            </a:r>
            <a:r>
              <a:rPr lang="en-US" sz="4400" dirty="0"/>
              <a:t>how the age of information could affect the quality of information within a user guide for a mobile phone.</a:t>
            </a:r>
          </a:p>
        </p:txBody>
      </p:sp>
      <p:sp>
        <p:nvSpPr>
          <p:cNvPr id="13" name="TextBox 12"/>
          <p:cNvSpPr txBox="1"/>
          <p:nvPr/>
        </p:nvSpPr>
        <p:spPr>
          <a:xfrm>
            <a:off x="207209" y="1115452"/>
            <a:ext cx="2294392"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Questions</a:t>
            </a:r>
            <a:endParaRPr lang="en-GB" b="1" dirty="0">
              <a:solidFill>
                <a:schemeClr val="bg1"/>
              </a:solidFill>
            </a:endParaRPr>
          </a:p>
        </p:txBody>
      </p:sp>
    </p:spTree>
    <p:extLst>
      <p:ext uri="{BB962C8B-B14F-4D97-AF65-F5344CB8AC3E}">
        <p14:creationId xmlns:p14="http://schemas.microsoft.com/office/powerpoint/2010/main" val="263415713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1.03 – Quality of Information</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7</a:t>
            </a:r>
            <a:endParaRPr lang="en-GB" sz="1200" b="1" dirty="0">
              <a:latin typeface="Arial" panose="020B0604020202020204" pitchFamily="34" charset="0"/>
              <a:cs typeface="Arial" panose="020B0604020202020204" pitchFamily="34" charset="0"/>
            </a:endParaRPr>
          </a:p>
        </p:txBody>
      </p:sp>
      <p:sp>
        <p:nvSpPr>
          <p:cNvPr id="10" name="Rectangle 33"/>
          <p:cNvSpPr/>
          <p:nvPr/>
        </p:nvSpPr>
        <p:spPr>
          <a:xfrm>
            <a:off x="207209" y="1124744"/>
            <a:ext cx="8757279" cy="498598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3600" b="1" dirty="0">
              <a:solidFill>
                <a:schemeClr val="tx2"/>
              </a:solidFill>
            </a:endParaRPr>
          </a:p>
          <a:p>
            <a:pPr marL="896938" indent="-896938">
              <a:buClr>
                <a:srgbClr val="0070C0"/>
              </a:buClr>
              <a:buFont typeface="+mj-lt"/>
              <a:buAutoNum type="arabicPeriod" startAt="9"/>
            </a:pPr>
            <a:r>
              <a:rPr lang="en-US" sz="4700" dirty="0" smtClean="0"/>
              <a:t>Accuracy, relevance, age level of detail, completeness.</a:t>
            </a:r>
          </a:p>
          <a:p>
            <a:pPr marL="896938" indent="-896938">
              <a:buClr>
                <a:srgbClr val="0070C0"/>
              </a:buClr>
              <a:buFont typeface="+mj-lt"/>
              <a:buAutoNum type="arabicPeriod" startAt="9"/>
            </a:pPr>
            <a:r>
              <a:rPr lang="en-US" sz="4700" dirty="0" smtClean="0"/>
              <a:t>The user guide could be written for an old operating system that has since been updated on the phone.</a:t>
            </a:r>
            <a:endParaRPr lang="en-US" sz="4700" dirty="0"/>
          </a:p>
        </p:txBody>
      </p:sp>
      <p:sp>
        <p:nvSpPr>
          <p:cNvPr id="13" name="TextBox 12"/>
          <p:cNvSpPr txBox="1"/>
          <p:nvPr/>
        </p:nvSpPr>
        <p:spPr>
          <a:xfrm>
            <a:off x="207209" y="1115452"/>
            <a:ext cx="2294392"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551186328"/>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832647" cy="5293757"/>
          </a:xfrm>
          <a:prstGeom prst="rect">
            <a:avLst/>
          </a:prstGeom>
        </p:spPr>
        <p:txBody>
          <a:bodyPr wrap="square">
            <a:spAutoFit/>
          </a:bodyPr>
          <a:lstStyle/>
          <a:p>
            <a:pPr>
              <a:buClr>
                <a:srgbClr val="0070C0"/>
              </a:buClr>
            </a:pPr>
            <a:r>
              <a:rPr lang="en-US" sz="2600" b="1" dirty="0">
                <a:solidFill>
                  <a:schemeClr val="tx2"/>
                </a:solidFill>
              </a:rPr>
              <a:t>Coding data</a:t>
            </a:r>
          </a:p>
          <a:p>
            <a:pPr marL="449263" indent="-449263">
              <a:buClr>
                <a:srgbClr val="0070C0"/>
              </a:buClr>
              <a:buFont typeface="Wingdings 3" panose="05040102010807070707" pitchFamily="18" charset="2"/>
              <a:buChar char=""/>
            </a:pPr>
            <a:r>
              <a:rPr lang="en-US" sz="2600" dirty="0"/>
              <a:t>You are probably very familiar with coding data already. When you send a text message or instant message you probably code your data. You might use codes like:</a:t>
            </a:r>
          </a:p>
          <a:p>
            <a:pPr marL="896938" indent="-449263">
              <a:buClr>
                <a:srgbClr val="0070C0"/>
              </a:buClr>
              <a:buFont typeface="Wingdings" panose="05000000000000000000" pitchFamily="2" charset="2"/>
              <a:buChar char="§"/>
            </a:pPr>
            <a:r>
              <a:rPr lang="en-US" sz="2600" dirty="0" smtClean="0"/>
              <a:t>LOL </a:t>
            </a:r>
            <a:r>
              <a:rPr lang="en-US" sz="2600" dirty="0"/>
              <a:t>= laugh out loud</a:t>
            </a:r>
          </a:p>
          <a:p>
            <a:pPr marL="896938" indent="-449263">
              <a:buClr>
                <a:srgbClr val="0070C0"/>
              </a:buClr>
              <a:buFont typeface="Wingdings" panose="05000000000000000000" pitchFamily="2" charset="2"/>
              <a:buChar char="§"/>
            </a:pPr>
            <a:r>
              <a:rPr lang="en-US" sz="2600" dirty="0" smtClean="0"/>
              <a:t>ROFL </a:t>
            </a:r>
            <a:r>
              <a:rPr lang="en-US" sz="2600" dirty="0"/>
              <a:t>= roll on floor laughing</a:t>
            </a:r>
          </a:p>
          <a:p>
            <a:pPr marL="896938" indent="-449263">
              <a:buClr>
                <a:srgbClr val="0070C0"/>
              </a:buClr>
              <a:buFont typeface="Wingdings" panose="05000000000000000000" pitchFamily="2" charset="2"/>
              <a:buChar char="§"/>
            </a:pPr>
            <a:r>
              <a:rPr lang="en-US" sz="2600" dirty="0" smtClean="0"/>
              <a:t>FYI </a:t>
            </a:r>
            <a:r>
              <a:rPr lang="en-US" sz="2600" dirty="0"/>
              <a:t>= </a:t>
            </a:r>
            <a:r>
              <a:rPr lang="en-US" sz="2600" dirty="0" smtClean="0"/>
              <a:t>for your </a:t>
            </a:r>
            <a:r>
              <a:rPr lang="en-US" sz="2600" dirty="0"/>
              <a:t>information</a:t>
            </a:r>
          </a:p>
          <a:p>
            <a:pPr marL="896938" indent="-449263">
              <a:buClr>
                <a:srgbClr val="0070C0"/>
              </a:buClr>
              <a:buFont typeface="Wingdings" panose="05000000000000000000" pitchFamily="2" charset="2"/>
              <a:buChar char="§"/>
            </a:pPr>
            <a:r>
              <a:rPr lang="en-US" sz="2600" dirty="0" smtClean="0"/>
              <a:t>BTW </a:t>
            </a:r>
            <a:r>
              <a:rPr lang="en-US" sz="2600" dirty="0"/>
              <a:t>= </a:t>
            </a:r>
            <a:r>
              <a:rPr lang="en-US" sz="2600" dirty="0" smtClean="0"/>
              <a:t>by the way</a:t>
            </a:r>
            <a:endParaRPr lang="en-US" sz="2600" dirty="0"/>
          </a:p>
          <a:p>
            <a:pPr marL="896938" indent="-449263">
              <a:buClr>
                <a:srgbClr val="0070C0"/>
              </a:buClr>
              <a:buFont typeface="Wingdings" panose="05000000000000000000" pitchFamily="2" charset="2"/>
              <a:buChar char="§"/>
            </a:pPr>
            <a:r>
              <a:rPr lang="en-US" sz="2600" dirty="0" smtClean="0"/>
              <a:t>2 </a:t>
            </a:r>
            <a:r>
              <a:rPr lang="en-US" sz="2600" dirty="0"/>
              <a:t>= to</a:t>
            </a:r>
          </a:p>
          <a:p>
            <a:pPr marL="896938" indent="-449263">
              <a:buClr>
                <a:srgbClr val="0070C0"/>
              </a:buClr>
              <a:buFont typeface="Wingdings" panose="05000000000000000000" pitchFamily="2" charset="2"/>
              <a:buChar char="§"/>
            </a:pPr>
            <a:r>
              <a:rPr lang="en-US" sz="2600" dirty="0" smtClean="0"/>
              <a:t>4 </a:t>
            </a:r>
            <a:r>
              <a:rPr lang="en-US" sz="2600" dirty="0"/>
              <a:t>= for</a:t>
            </a:r>
          </a:p>
          <a:p>
            <a:pPr marL="896938" indent="-449263">
              <a:buClr>
                <a:srgbClr val="0070C0"/>
              </a:buClr>
              <a:buFont typeface="Wingdings" panose="05000000000000000000" pitchFamily="2" charset="2"/>
              <a:buChar char="§"/>
            </a:pPr>
            <a:r>
              <a:rPr lang="en-US" sz="2600" dirty="0" smtClean="0"/>
              <a:t>BRB </a:t>
            </a:r>
            <a:r>
              <a:rPr lang="en-US" sz="2600" dirty="0"/>
              <a:t>= be right back</a:t>
            </a:r>
            <a:r>
              <a:rPr lang="en-US" sz="2600" dirty="0" smtClean="0"/>
              <a: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8</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6012160" y="1124744"/>
            <a:ext cx="2952328" cy="5355312"/>
          </a:xfrm>
          <a:prstGeom prst="rect">
            <a:avLst/>
          </a:prstGeom>
          <a:solidFill>
            <a:srgbClr val="FFDC6D"/>
          </a:solidFill>
          <a:ln w="57150">
            <a:solidFill>
              <a:srgbClr val="002060"/>
            </a:solidFill>
          </a:ln>
        </p:spPr>
        <p:txBody>
          <a:bodyPr wrap="square">
            <a:spAutoFit/>
          </a:bodyPr>
          <a:lstStyle/>
          <a:p>
            <a:pPr>
              <a:tabLst>
                <a:tab pos="2420938" algn="l"/>
              </a:tabLst>
            </a:pPr>
            <a:r>
              <a:rPr lang="en-US" sz="1900" b="1" dirty="0" smtClean="0">
                <a:solidFill>
                  <a:srgbClr val="C00000"/>
                </a:solidFill>
                <a:latin typeface="Arial" panose="020B0604020202020204" pitchFamily="34" charset="0"/>
                <a:cs typeface="Arial" panose="020B0604020202020204" pitchFamily="34" charset="0"/>
              </a:rPr>
              <a:t>Key Terms</a:t>
            </a:r>
          </a:p>
          <a:p>
            <a:r>
              <a:rPr lang="en-US" sz="1900" b="1" dirty="0"/>
              <a:t>Coding</a:t>
            </a:r>
            <a:r>
              <a:rPr lang="en-US" sz="1900" dirty="0"/>
              <a:t>: representing data by assigning a code to it for classification or identification</a:t>
            </a:r>
          </a:p>
          <a:p>
            <a:r>
              <a:rPr lang="en-US" sz="1900" b="1" dirty="0"/>
              <a:t>Encoding</a:t>
            </a:r>
            <a:r>
              <a:rPr lang="en-US" sz="1900" dirty="0"/>
              <a:t>: storing data in a specific format </a:t>
            </a:r>
            <a:r>
              <a:rPr lang="en-US" sz="1900" b="1" dirty="0"/>
              <a:t>Encryption</a:t>
            </a:r>
            <a:r>
              <a:rPr lang="en-US" sz="1900" dirty="0"/>
              <a:t>: scrambling data so it cannot be understood without a decryption key to make it unreadable if intercepted</a:t>
            </a:r>
          </a:p>
          <a:p>
            <a:r>
              <a:rPr lang="en-US" sz="1900" b="1" dirty="0"/>
              <a:t>SSL</a:t>
            </a:r>
            <a:r>
              <a:rPr lang="en-US" sz="1900" dirty="0"/>
              <a:t>: Secure Sockets Layer</a:t>
            </a:r>
          </a:p>
          <a:p>
            <a:r>
              <a:rPr lang="en-US" sz="1900" b="1" dirty="0"/>
              <a:t>TLS</a:t>
            </a:r>
            <a:r>
              <a:rPr lang="en-US" sz="1900" dirty="0"/>
              <a:t>: Transport Layer Security HTTPS: hypertext transfer protocol secure</a:t>
            </a:r>
            <a:endParaRPr lang="en-GB" sz="19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078849">
            <a:off x="8681651" y="961247"/>
            <a:ext cx="403990" cy="402503"/>
          </a:xfrm>
          <a:prstGeom prst="ellipse">
            <a:avLst/>
          </a:prstGeom>
          <a:solidFill>
            <a:srgbClr val="FFDC6D"/>
          </a:solidFill>
          <a:ln w="57150">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tx2"/>
                </a:solidFill>
                <a:latin typeface="Arial" panose="020B0604020202020204" pitchFamily="34" charset="0"/>
                <a:cs typeface="Arial" panose="020B0604020202020204" pitchFamily="34" charset="0"/>
              </a:rPr>
              <a:t>!</a:t>
            </a:r>
            <a:endParaRPr lang="en-GB" b="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075788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6693633" cy="5693866"/>
          </a:xfrm>
          <a:prstGeom prst="rect">
            <a:avLst/>
          </a:prstGeom>
        </p:spPr>
        <p:txBody>
          <a:bodyPr wrap="square">
            <a:spAutoFit/>
          </a:bodyPr>
          <a:lstStyle/>
          <a:p>
            <a:pPr>
              <a:buClr>
                <a:srgbClr val="0070C0"/>
              </a:buClr>
            </a:pPr>
            <a:r>
              <a:rPr lang="en-US" sz="2600" b="1" dirty="0">
                <a:solidFill>
                  <a:schemeClr val="tx2"/>
                </a:solidFill>
              </a:rPr>
              <a:t>Coding data</a:t>
            </a:r>
          </a:p>
          <a:p>
            <a:pPr marL="449263" indent="-449263">
              <a:buClr>
                <a:srgbClr val="0070C0"/>
              </a:buClr>
              <a:buFont typeface="Wingdings 3" panose="05040102010807070707" pitchFamily="18" charset="2"/>
              <a:buChar char=""/>
            </a:pPr>
            <a:r>
              <a:rPr lang="en-US" sz="2600" dirty="0" smtClean="0"/>
              <a:t>In </a:t>
            </a:r>
            <a:r>
              <a:rPr lang="en-US" sz="2600" dirty="0"/>
              <a:t>a similar way, data stored on a computer can be coded. Coding is the process of representing data by assigning a code to it for classification or identification.</a:t>
            </a:r>
          </a:p>
          <a:p>
            <a:pPr marL="449263" indent="-449263">
              <a:buClr>
                <a:srgbClr val="0070C0"/>
              </a:buClr>
              <a:buFont typeface="Wingdings 3" panose="05040102010807070707" pitchFamily="18" charset="2"/>
              <a:buChar char=""/>
            </a:pPr>
            <a:r>
              <a:rPr lang="en-US" sz="2600" dirty="0"/>
              <a:t>Often genders are coded as M for male and F for female. Clothing can be coded by the type, size and colour</a:t>
            </a:r>
            <a:r>
              <a:rPr lang="en-US" sz="2600" dirty="0" smtClean="0"/>
              <a:t>:</a:t>
            </a:r>
          </a:p>
          <a:p>
            <a:pPr marL="896938" indent="-449263">
              <a:buClr>
                <a:srgbClr val="0070C0"/>
              </a:buClr>
              <a:buFont typeface="Wingdings" panose="05000000000000000000" pitchFamily="2" charset="2"/>
              <a:buChar char="§"/>
            </a:pPr>
            <a:r>
              <a:rPr lang="en-US" sz="2600" dirty="0" smtClean="0"/>
              <a:t>DR </a:t>
            </a:r>
            <a:r>
              <a:rPr lang="en-US" sz="2600" dirty="0"/>
              <a:t>= dress</a:t>
            </a:r>
          </a:p>
          <a:p>
            <a:pPr marL="896938" indent="-449263">
              <a:buClr>
                <a:srgbClr val="0070C0"/>
              </a:buClr>
              <a:buFont typeface="Wingdings" panose="05000000000000000000" pitchFamily="2" charset="2"/>
              <a:buChar char="§"/>
            </a:pPr>
            <a:r>
              <a:rPr lang="en-US" sz="2600" dirty="0" smtClean="0"/>
              <a:t>2XL </a:t>
            </a:r>
            <a:r>
              <a:rPr lang="en-US" sz="2600" dirty="0"/>
              <a:t>= extra </a:t>
            </a:r>
            <a:r>
              <a:rPr lang="en-US" sz="2600" dirty="0" err="1"/>
              <a:t>extra</a:t>
            </a:r>
            <a:r>
              <a:rPr lang="en-US" sz="2600" dirty="0"/>
              <a:t> large</a:t>
            </a:r>
          </a:p>
          <a:p>
            <a:pPr marL="896938" indent="-449263">
              <a:buClr>
                <a:srgbClr val="0070C0"/>
              </a:buClr>
              <a:buFont typeface="Wingdings" panose="05000000000000000000" pitchFamily="2" charset="2"/>
              <a:buChar char="§"/>
            </a:pPr>
            <a:r>
              <a:rPr lang="en-US" sz="2600" dirty="0" smtClean="0"/>
              <a:t>BL </a:t>
            </a:r>
            <a:r>
              <a:rPr lang="en-US" sz="2600" dirty="0"/>
              <a:t>= </a:t>
            </a:r>
            <a:r>
              <a:rPr lang="en-US" sz="2600" dirty="0" err="1"/>
              <a:t>b!ue</a:t>
            </a:r>
            <a:endParaRPr lang="en-US" sz="2600" dirty="0"/>
          </a:p>
          <a:p>
            <a:pPr marL="896938" indent="-449263">
              <a:buClr>
                <a:srgbClr val="0070C0"/>
              </a:buClr>
              <a:buFont typeface="Wingdings" panose="05000000000000000000" pitchFamily="2" charset="2"/>
              <a:buChar char="§"/>
            </a:pPr>
            <a:r>
              <a:rPr lang="en-US" sz="2600" dirty="0" smtClean="0"/>
              <a:t>DR2XLBL </a:t>
            </a:r>
            <a:r>
              <a:rPr lang="en-US" sz="2600" dirty="0"/>
              <a:t>= a dress in size extra </a:t>
            </a:r>
            <a:r>
              <a:rPr lang="en-US" sz="2600" dirty="0" err="1"/>
              <a:t>extra</a:t>
            </a:r>
            <a:r>
              <a:rPr lang="en-US" sz="2600" dirty="0"/>
              <a:t> large and colour blue.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8</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6873146" y="4809926"/>
            <a:ext cx="2091342" cy="923330"/>
          </a:xfrm>
          <a:prstGeom prst="rect">
            <a:avLst/>
          </a:prstGeom>
          <a:noFill/>
        </p:spPr>
        <p:txBody>
          <a:bodyPr wrap="none" rtlCol="0">
            <a:spAutoFit/>
          </a:bodyPr>
          <a:lstStyle/>
          <a:p>
            <a:r>
              <a:rPr lang="en-GB" dirty="0" smtClean="0"/>
              <a:t>Figure 1.09 – Text </a:t>
            </a:r>
            <a:br>
              <a:rPr lang="en-GB" dirty="0" smtClean="0"/>
            </a:br>
            <a:r>
              <a:rPr lang="en-GB" dirty="0" smtClean="0"/>
              <a:t>message on a </a:t>
            </a:r>
            <a:br>
              <a:rPr lang="en-GB" dirty="0" smtClean="0"/>
            </a:br>
            <a:r>
              <a:rPr lang="en-GB" dirty="0" smtClean="0"/>
              <a:t>mobile phone</a:t>
            </a: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974056" y="1124744"/>
            <a:ext cx="1872208" cy="3528393"/>
          </a:xfrm>
          <a:prstGeom prst="rect">
            <a:avLst/>
          </a:prstGeom>
        </p:spPr>
      </p:pic>
    </p:spTree>
    <p:extLst>
      <p:ext uri="{BB962C8B-B14F-4D97-AF65-F5344CB8AC3E}">
        <p14:creationId xmlns:p14="http://schemas.microsoft.com/office/powerpoint/2010/main" val="175151662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a:t>1.04 – </a:t>
            </a:r>
            <a:r>
              <a:rPr lang="en-US" sz="3200" dirty="0"/>
              <a:t>Coding, 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8</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203677"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179512" y="1124743"/>
            <a:ext cx="8712968" cy="5508000"/>
          </a:xfrm>
          <a:prstGeom prst="rect">
            <a:avLst/>
          </a:prstGeom>
          <a:noFill/>
          <a:ln w="57150">
            <a:solidFill>
              <a:schemeClr val="accent6">
                <a:lumMod val="75000"/>
              </a:schemeClr>
            </a:solidFill>
          </a:ln>
        </p:spPr>
        <p:txBody>
          <a:bodyPr wrap="square" numCol="2" rtlCol="0">
            <a:spAutoFit/>
          </a:bodyPr>
          <a:lstStyle/>
          <a:p>
            <a:pPr marL="285750" indent="-285750">
              <a:buClr>
                <a:schemeClr val="tx2">
                  <a:lumMod val="75000"/>
                </a:schemeClr>
              </a:buClr>
              <a:buFont typeface="Wingdings" panose="05000000000000000000" pitchFamily="2" charset="2"/>
              <a:buChar char="§"/>
            </a:pPr>
            <a:endParaRPr lang="en-US" sz="3600" dirty="0" smtClean="0"/>
          </a:p>
          <a:p>
            <a:pPr marL="342900" indent="-342900">
              <a:buClr>
                <a:schemeClr val="tx2">
                  <a:lumMod val="75000"/>
                </a:schemeClr>
              </a:buClr>
              <a:buFont typeface="Wingdings" panose="05000000000000000000" pitchFamily="2" charset="2"/>
              <a:buChar char="§"/>
            </a:pPr>
            <a:r>
              <a:rPr lang="en-US" sz="2800" dirty="0"/>
              <a:t>Using numbers for international </a:t>
            </a:r>
            <a:r>
              <a:rPr lang="en-US" sz="2800" dirty="0" err="1"/>
              <a:t>dialling</a:t>
            </a:r>
            <a:r>
              <a:rPr lang="en-US" sz="2800" dirty="0"/>
              <a:t> codes:</a:t>
            </a:r>
          </a:p>
          <a:p>
            <a:pPr marL="342900" indent="-342900">
              <a:buClr>
                <a:schemeClr val="tx2">
                  <a:lumMod val="75000"/>
                </a:schemeClr>
              </a:buClr>
              <a:buFont typeface="Wingdings" panose="05000000000000000000" pitchFamily="2" charset="2"/>
              <a:buChar char="§"/>
            </a:pPr>
            <a:r>
              <a:rPr lang="en-US" sz="2800" dirty="0" smtClean="0"/>
              <a:t>44 </a:t>
            </a:r>
            <a:r>
              <a:rPr lang="en-US" sz="2800" dirty="0"/>
              <a:t>= Great Britain</a:t>
            </a:r>
          </a:p>
          <a:p>
            <a:pPr marL="342900" indent="-342900">
              <a:buClr>
                <a:schemeClr val="tx2">
                  <a:lumMod val="75000"/>
                </a:schemeClr>
              </a:buClr>
              <a:buFont typeface="Wingdings" panose="05000000000000000000" pitchFamily="2" charset="2"/>
              <a:buChar char="§"/>
            </a:pPr>
            <a:r>
              <a:rPr lang="en-US" sz="2800" dirty="0" smtClean="0"/>
              <a:t>33 </a:t>
            </a:r>
            <a:r>
              <a:rPr lang="en-US" sz="2800" dirty="0"/>
              <a:t>= France</a:t>
            </a:r>
          </a:p>
          <a:p>
            <a:pPr marL="342900" indent="-342900">
              <a:buClr>
                <a:schemeClr val="tx2">
                  <a:lumMod val="75000"/>
                </a:schemeClr>
              </a:buClr>
              <a:buFont typeface="Wingdings" panose="05000000000000000000" pitchFamily="2" charset="2"/>
              <a:buChar char="§"/>
            </a:pPr>
            <a:r>
              <a:rPr lang="en-US" sz="2800" dirty="0" smtClean="0"/>
              <a:t>49 </a:t>
            </a:r>
            <a:r>
              <a:rPr lang="en-US" sz="2800" dirty="0"/>
              <a:t>= Germany</a:t>
            </a:r>
          </a:p>
          <a:p>
            <a:pPr marL="342900" indent="-342900">
              <a:buClr>
                <a:schemeClr val="tx2">
                  <a:lumMod val="75000"/>
                </a:schemeClr>
              </a:buClr>
              <a:buFont typeface="Wingdings" panose="05000000000000000000" pitchFamily="2" charset="2"/>
              <a:buChar char="§"/>
            </a:pPr>
            <a:r>
              <a:rPr lang="en-US" sz="2800" dirty="0" smtClean="0"/>
              <a:t>34 </a:t>
            </a:r>
            <a:r>
              <a:rPr lang="en-US" sz="2800" dirty="0"/>
              <a:t>= Spain</a:t>
            </a:r>
          </a:p>
          <a:p>
            <a:pPr marL="342900" indent="-342900">
              <a:buClr>
                <a:schemeClr val="tx2">
                  <a:lumMod val="75000"/>
                </a:schemeClr>
              </a:buClr>
              <a:buFont typeface="Wingdings" panose="05000000000000000000" pitchFamily="2" charset="2"/>
              <a:buChar char="§"/>
            </a:pPr>
            <a:r>
              <a:rPr lang="en-US" sz="2800" dirty="0" smtClean="0"/>
              <a:t>93 </a:t>
            </a:r>
            <a:r>
              <a:rPr lang="en-US" sz="2800" dirty="0"/>
              <a:t>= Afghanistan</a:t>
            </a:r>
          </a:p>
          <a:p>
            <a:pPr marL="342900" indent="-342900">
              <a:buClr>
                <a:schemeClr val="tx2">
                  <a:lumMod val="75000"/>
                </a:schemeClr>
              </a:buClr>
              <a:buFont typeface="Wingdings" panose="05000000000000000000" pitchFamily="2" charset="2"/>
              <a:buChar char="§"/>
            </a:pPr>
            <a:r>
              <a:rPr lang="en-US" sz="2800" dirty="0" smtClean="0"/>
              <a:t>971 </a:t>
            </a:r>
            <a:r>
              <a:rPr lang="en-US" sz="2800" dirty="0"/>
              <a:t>= United Arab Emirates</a:t>
            </a:r>
          </a:p>
          <a:p>
            <a:pPr marL="342900" indent="-342900">
              <a:buClr>
                <a:schemeClr val="tx2">
                  <a:lumMod val="75000"/>
                </a:schemeClr>
              </a:buClr>
              <a:buFont typeface="Wingdings" panose="05000000000000000000" pitchFamily="2" charset="2"/>
              <a:buChar char="§"/>
            </a:pPr>
            <a:r>
              <a:rPr lang="en-US" sz="2800" dirty="0" smtClean="0"/>
              <a:t>81 </a:t>
            </a:r>
            <a:r>
              <a:rPr lang="en-US" sz="2800" dirty="0"/>
              <a:t>= Japan</a:t>
            </a:r>
          </a:p>
          <a:p>
            <a:pPr marL="342900" indent="-342900">
              <a:buClr>
                <a:schemeClr val="tx2">
                  <a:lumMod val="75000"/>
                </a:schemeClr>
              </a:buClr>
              <a:buFont typeface="Wingdings" panose="05000000000000000000" pitchFamily="2" charset="2"/>
              <a:buChar char="§"/>
            </a:pPr>
            <a:r>
              <a:rPr lang="en-US" sz="2800" dirty="0"/>
              <a:t>Using abbreviations for international vehicle registration plates:</a:t>
            </a:r>
          </a:p>
          <a:p>
            <a:pPr marL="342900" indent="-342900">
              <a:buClr>
                <a:schemeClr val="tx2">
                  <a:lumMod val="75000"/>
                </a:schemeClr>
              </a:buClr>
              <a:buFont typeface="Wingdings" panose="05000000000000000000" pitchFamily="2" charset="2"/>
              <a:buChar char="§"/>
            </a:pPr>
            <a:r>
              <a:rPr lang="en-US" sz="2800" dirty="0" smtClean="0"/>
              <a:t>GB </a:t>
            </a:r>
            <a:r>
              <a:rPr lang="en-US" sz="2800" dirty="0"/>
              <a:t>= Great Britain</a:t>
            </a:r>
          </a:p>
          <a:p>
            <a:pPr marL="342900" indent="-342900">
              <a:buClr>
                <a:schemeClr val="tx2">
                  <a:lumMod val="75000"/>
                </a:schemeClr>
              </a:buClr>
              <a:buFont typeface="Wingdings" panose="05000000000000000000" pitchFamily="2" charset="2"/>
              <a:buChar char="§"/>
            </a:pPr>
            <a:r>
              <a:rPr lang="en-US" sz="2800" dirty="0" smtClean="0"/>
              <a:t>F </a:t>
            </a:r>
            <a:r>
              <a:rPr lang="en-US" sz="2800" dirty="0"/>
              <a:t>= France</a:t>
            </a:r>
          </a:p>
          <a:p>
            <a:pPr marL="342900" indent="-342900">
              <a:buClr>
                <a:schemeClr val="tx2">
                  <a:lumMod val="75000"/>
                </a:schemeClr>
              </a:buClr>
              <a:buFont typeface="Wingdings" panose="05000000000000000000" pitchFamily="2" charset="2"/>
              <a:buChar char="§"/>
            </a:pPr>
            <a:r>
              <a:rPr lang="en-US" sz="2800" dirty="0" smtClean="0"/>
              <a:t>D </a:t>
            </a:r>
            <a:r>
              <a:rPr lang="en-US" sz="2800" dirty="0"/>
              <a:t>= Germany (Deutschland)</a:t>
            </a:r>
          </a:p>
          <a:p>
            <a:pPr marL="342900" indent="-342900">
              <a:buClr>
                <a:schemeClr val="tx2">
                  <a:lumMod val="75000"/>
                </a:schemeClr>
              </a:buClr>
              <a:buFont typeface="Wingdings" panose="05000000000000000000" pitchFamily="2" charset="2"/>
              <a:buChar char="§"/>
            </a:pPr>
            <a:r>
              <a:rPr lang="en-US" sz="2800" dirty="0" smtClean="0"/>
              <a:t>E </a:t>
            </a:r>
            <a:r>
              <a:rPr lang="en-US" sz="2800" dirty="0"/>
              <a:t>= Spain (</a:t>
            </a:r>
            <a:r>
              <a:rPr lang="en-US" sz="2800" dirty="0" err="1"/>
              <a:t>Esparia</a:t>
            </a:r>
            <a:r>
              <a:rPr lang="en-US" sz="2800" dirty="0" smtClean="0"/>
              <a:t>)</a:t>
            </a:r>
          </a:p>
          <a:p>
            <a:pPr marL="342900" indent="-342900">
              <a:buClr>
                <a:schemeClr val="tx2">
                  <a:lumMod val="75000"/>
                </a:schemeClr>
              </a:buClr>
              <a:buFont typeface="Wingdings" panose="05000000000000000000" pitchFamily="2" charset="2"/>
              <a:buChar char="§"/>
            </a:pPr>
            <a:r>
              <a:rPr lang="en-GB" sz="2800" dirty="0" smtClean="0"/>
              <a:t>AFG </a:t>
            </a:r>
            <a:r>
              <a:rPr lang="en-GB" sz="2800" dirty="0"/>
              <a:t>= Afghanistan</a:t>
            </a:r>
          </a:p>
          <a:p>
            <a:pPr marL="342900" indent="-342900">
              <a:buClr>
                <a:schemeClr val="tx2">
                  <a:lumMod val="75000"/>
                </a:schemeClr>
              </a:buClr>
              <a:buFont typeface="Wingdings" panose="05000000000000000000" pitchFamily="2" charset="2"/>
              <a:buChar char="§"/>
            </a:pPr>
            <a:r>
              <a:rPr lang="en-GB" sz="2800" dirty="0" smtClean="0"/>
              <a:t>UAE </a:t>
            </a:r>
            <a:r>
              <a:rPr lang="en-GB" sz="2800" dirty="0"/>
              <a:t>= United Arab Emirates</a:t>
            </a:r>
          </a:p>
          <a:p>
            <a:pPr marL="342900" indent="-342900">
              <a:buClr>
                <a:schemeClr val="tx2">
                  <a:lumMod val="75000"/>
                </a:schemeClr>
              </a:buClr>
              <a:buFont typeface="Wingdings" panose="05000000000000000000" pitchFamily="2" charset="2"/>
              <a:buChar char="§"/>
            </a:pPr>
            <a:r>
              <a:rPr lang="en-GB" sz="2800" dirty="0" smtClean="0"/>
              <a:t>J </a:t>
            </a:r>
            <a:r>
              <a:rPr lang="en-GB" sz="2800" dirty="0"/>
              <a:t>= Japan</a:t>
            </a:r>
          </a:p>
        </p:txBody>
      </p:sp>
    </p:spTree>
    <p:extLst>
      <p:ext uri="{BB962C8B-B14F-4D97-AF65-F5344CB8AC3E}">
        <p14:creationId xmlns:p14="http://schemas.microsoft.com/office/powerpoint/2010/main" val="3449741743"/>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4392488" cy="5401479"/>
          </a:xfrm>
          <a:prstGeom prst="rect">
            <a:avLst/>
          </a:prstGeom>
        </p:spPr>
        <p:txBody>
          <a:bodyPr wrap="square">
            <a:spAutoFit/>
          </a:bodyPr>
          <a:lstStyle/>
          <a:p>
            <a:pPr>
              <a:buClr>
                <a:srgbClr val="0070C0"/>
              </a:buClr>
            </a:pPr>
            <a:r>
              <a:rPr lang="en-US" sz="2300" b="1" dirty="0" smtClean="0">
                <a:solidFill>
                  <a:schemeClr val="tx2"/>
                </a:solidFill>
              </a:rPr>
              <a:t>Advantages </a:t>
            </a:r>
            <a:r>
              <a:rPr lang="en-US" sz="2300" b="1" dirty="0">
                <a:solidFill>
                  <a:schemeClr val="tx2"/>
                </a:solidFill>
              </a:rPr>
              <a:t>and disadvantages of coding data</a:t>
            </a:r>
          </a:p>
          <a:p>
            <a:pPr marL="449263" indent="-449263">
              <a:buClr>
                <a:srgbClr val="0070C0"/>
              </a:buClr>
              <a:buFont typeface="Wingdings 3" panose="05040102010807070707" pitchFamily="18" charset="2"/>
              <a:buChar char=""/>
            </a:pPr>
            <a:r>
              <a:rPr lang="en-US" sz="2300" dirty="0"/>
              <a:t>There are a number of reasons for coding data. In the examples used above, it would take a longtime to use all the letters of a country to dial a telephone number and there would not be enough space on the rear of a car to display the full country name.</a:t>
            </a:r>
          </a:p>
          <a:p>
            <a:pPr marL="449263" indent="-449263">
              <a:buClr>
                <a:srgbClr val="0070C0"/>
              </a:buClr>
              <a:buFont typeface="Wingdings 3" panose="05040102010807070707" pitchFamily="18" charset="2"/>
              <a:buChar char=""/>
            </a:pPr>
            <a:r>
              <a:rPr lang="en-US" sz="2300" dirty="0"/>
              <a:t>The advantages of coding data can be </a:t>
            </a:r>
            <a:r>
              <a:rPr lang="en-US" sz="2300" dirty="0" err="1"/>
              <a:t>summarised</a:t>
            </a:r>
            <a:r>
              <a:rPr lang="en-US" sz="2300" dirty="0"/>
              <a:t> as shown in Table </a:t>
            </a:r>
            <a:r>
              <a:rPr lang="en-US" sz="2300" dirty="0" smtClean="0"/>
              <a:t>1.03 next.</a:t>
            </a:r>
            <a:endParaRPr lang="en-US" sz="2300" dirty="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9</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4572001" y="1124744"/>
            <a:ext cx="4392487" cy="3462486"/>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1900" dirty="0" smtClean="0"/>
          </a:p>
          <a:p>
            <a:pPr>
              <a:buClr>
                <a:schemeClr val="tx2">
                  <a:lumMod val="75000"/>
                </a:schemeClr>
              </a:buClr>
            </a:pPr>
            <a:endParaRPr lang="en-US" sz="500" dirty="0"/>
          </a:p>
          <a:p>
            <a:pPr>
              <a:buClr>
                <a:schemeClr val="tx2">
                  <a:lumMod val="75000"/>
                </a:schemeClr>
              </a:buClr>
            </a:pPr>
            <a:r>
              <a:rPr lang="en-US" sz="1900" dirty="0"/>
              <a:t>Create a coding system for clothing that includes the type of clothing, size, colour and other information that you think is relevant. </a:t>
            </a:r>
            <a:endParaRPr lang="en-US" sz="1900" dirty="0" smtClean="0"/>
          </a:p>
          <a:p>
            <a:pPr>
              <a:buClr>
                <a:schemeClr val="tx2">
                  <a:lumMod val="75000"/>
                </a:schemeClr>
              </a:buClr>
            </a:pPr>
            <a:r>
              <a:rPr lang="en-US" sz="1900" dirty="0" smtClean="0"/>
              <a:t>Show </a:t>
            </a:r>
            <a:r>
              <a:rPr lang="en-US" sz="1900" dirty="0"/>
              <a:t>it to a friend. </a:t>
            </a:r>
            <a:endParaRPr lang="en-US" sz="1900" dirty="0" smtClean="0"/>
          </a:p>
          <a:p>
            <a:pPr marL="342900" indent="-342900">
              <a:buClr>
                <a:schemeClr val="tx2">
                  <a:lumMod val="75000"/>
                </a:schemeClr>
              </a:buClr>
              <a:buFont typeface="Wingdings" panose="05000000000000000000" pitchFamily="2" charset="2"/>
              <a:buChar char="§"/>
            </a:pPr>
            <a:r>
              <a:rPr lang="en-US" sz="1900" dirty="0" smtClean="0"/>
              <a:t>Can </a:t>
            </a:r>
            <a:r>
              <a:rPr lang="en-US" sz="1900" dirty="0"/>
              <a:t>they interpret the code efficiently? </a:t>
            </a:r>
            <a:endParaRPr lang="en-US" sz="1900" dirty="0" smtClean="0"/>
          </a:p>
          <a:p>
            <a:pPr marL="342900" indent="-342900">
              <a:buClr>
                <a:schemeClr val="tx2">
                  <a:lumMod val="75000"/>
                </a:schemeClr>
              </a:buClr>
              <a:buFont typeface="Wingdings" panose="05000000000000000000" pitchFamily="2" charset="2"/>
              <a:buChar char="§"/>
            </a:pPr>
            <a:r>
              <a:rPr lang="en-US" sz="1900" dirty="0" smtClean="0"/>
              <a:t>Did </a:t>
            </a:r>
            <a:r>
              <a:rPr lang="en-US" sz="1900" dirty="0"/>
              <a:t>you have any duplicate codes? </a:t>
            </a:r>
            <a:endParaRPr lang="en-US" sz="1900" dirty="0" smtClean="0"/>
          </a:p>
          <a:p>
            <a:pPr marL="342900" indent="-342900">
              <a:buClr>
                <a:schemeClr val="tx2">
                  <a:lumMod val="75000"/>
                </a:schemeClr>
              </a:buClr>
              <a:buFont typeface="Wingdings" panose="05000000000000000000" pitchFamily="2" charset="2"/>
              <a:buChar char="§"/>
            </a:pPr>
            <a:r>
              <a:rPr lang="en-US" sz="1900" dirty="0" smtClean="0"/>
              <a:t>Do </a:t>
            </a:r>
            <a:r>
              <a:rPr lang="en-US" sz="1900" dirty="0"/>
              <a:t>you think the sizes would be understood by potential customers?</a:t>
            </a:r>
            <a:endParaRPr lang="en-US" sz="1900" dirty="0" smtClean="0"/>
          </a:p>
        </p:txBody>
      </p:sp>
      <p:sp>
        <p:nvSpPr>
          <p:cNvPr id="9" name="TextBox 8"/>
          <p:cNvSpPr txBox="1"/>
          <p:nvPr/>
        </p:nvSpPr>
        <p:spPr>
          <a:xfrm>
            <a:off x="4572000"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
        <p:nvSpPr>
          <p:cNvPr id="10" name="TextBox 9"/>
          <p:cNvSpPr txBox="1"/>
          <p:nvPr/>
        </p:nvSpPr>
        <p:spPr>
          <a:xfrm>
            <a:off x="4572000" y="4653136"/>
            <a:ext cx="4392487" cy="2031325"/>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700" dirty="0" smtClean="0"/>
          </a:p>
          <a:p>
            <a:pPr>
              <a:buClr>
                <a:schemeClr val="tx2">
                  <a:lumMod val="75000"/>
                </a:schemeClr>
              </a:buClr>
            </a:pPr>
            <a:endParaRPr lang="en-US" sz="1900" dirty="0"/>
          </a:p>
          <a:p>
            <a:pPr>
              <a:buClr>
                <a:schemeClr val="tx2">
                  <a:lumMod val="75000"/>
                </a:schemeClr>
              </a:buClr>
            </a:pPr>
            <a:r>
              <a:rPr lang="en-US" sz="1900" dirty="0"/>
              <a:t>Create a coding system for the names of people in your class. Show it to a friend. Can they interpret the code efficiently? Did you have any duplicate codes?</a:t>
            </a:r>
            <a:endParaRPr lang="en-US" sz="1900" dirty="0" smtClean="0"/>
          </a:p>
        </p:txBody>
      </p:sp>
      <p:sp>
        <p:nvSpPr>
          <p:cNvPr id="11" name="TextBox 10"/>
          <p:cNvSpPr txBox="1"/>
          <p:nvPr/>
        </p:nvSpPr>
        <p:spPr>
          <a:xfrm>
            <a:off x="4571999" y="4653136"/>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89813894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1" y="6428264"/>
            <a:ext cx="3816424" cy="369332"/>
          </a:xfrm>
          <a:prstGeom prst="rect">
            <a:avLst/>
          </a:prstGeom>
        </p:spPr>
        <p:txBody>
          <a:bodyPr wrap="square">
            <a:spAutoFit/>
          </a:bodyPr>
          <a:lstStyle/>
          <a:p>
            <a:pPr>
              <a:buClr>
                <a:srgbClr val="0070C0"/>
              </a:buClr>
            </a:pPr>
            <a:r>
              <a:rPr lang="en-US" b="1" dirty="0"/>
              <a:t>Table 1.03 </a:t>
            </a:r>
            <a:r>
              <a:rPr lang="en-US" dirty="0"/>
              <a:t>- Advantages of coding.</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9</a:t>
            </a:r>
            <a:endParaRPr lang="en-GB" sz="12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886092724"/>
              </p:ext>
            </p:extLst>
          </p:nvPr>
        </p:nvGraphicFramePr>
        <p:xfrm>
          <a:off x="179511" y="1124744"/>
          <a:ext cx="8712968" cy="5303520"/>
        </p:xfrm>
        <a:graphic>
          <a:graphicData uri="http://schemas.openxmlformats.org/drawingml/2006/table">
            <a:tbl>
              <a:tblPr firstRow="1" bandRow="1">
                <a:tableStyleId>{BDBED569-4797-4DF1-A0F4-6AAB3CD982D8}</a:tableStyleId>
              </a:tblPr>
              <a:tblGrid>
                <a:gridCol w="1656185"/>
                <a:gridCol w="7056783"/>
              </a:tblGrid>
              <a:tr h="573581">
                <a:tc>
                  <a:txBody>
                    <a:bodyPr/>
                    <a:lstStyle/>
                    <a:p>
                      <a:r>
                        <a:rPr lang="en-IE" b="0" dirty="0" smtClean="0">
                          <a:latin typeface="Arial" panose="020B0604020202020204" pitchFamily="34" charset="0"/>
                          <a:cs typeface="Arial" panose="020B0604020202020204" pitchFamily="34" charset="0"/>
                        </a:rPr>
                        <a:t>Presentation</a:t>
                      </a:r>
                      <a:endParaRPr lang="en-GB" b="0" dirty="0">
                        <a:latin typeface="Arial" panose="020B0604020202020204" pitchFamily="34" charset="0"/>
                        <a:cs typeface="Arial" panose="020B0604020202020204" pitchFamily="34" charset="0"/>
                      </a:endParaRPr>
                    </a:p>
                  </a:txBody>
                  <a:tcPr/>
                </a:tc>
                <a:tc>
                  <a:txBody>
                    <a:bodyPr/>
                    <a:lstStyle/>
                    <a:p>
                      <a:r>
                        <a:rPr lang="en-US" b="0" dirty="0" smtClean="0">
                          <a:latin typeface="Arial" panose="020B0604020202020204" pitchFamily="34" charset="0"/>
                          <a:cs typeface="Arial" panose="020B0604020202020204" pitchFamily="34" charset="0"/>
                        </a:rPr>
                        <a:t>Data can be presented in small spaces, such as on labels or when listing large amounts of data.</a:t>
                      </a:r>
                      <a:endParaRPr lang="en-GB" b="0" dirty="0">
                        <a:latin typeface="Arial" panose="020B0604020202020204" pitchFamily="34" charset="0"/>
                        <a:cs typeface="Arial" panose="020B0604020202020204" pitchFamily="34" charset="0"/>
                      </a:endParaRPr>
                    </a:p>
                  </a:txBody>
                  <a:tcPr/>
                </a:tc>
              </a:tr>
              <a:tr h="573581">
                <a:tc>
                  <a:txBody>
                    <a:bodyPr/>
                    <a:lstStyle/>
                    <a:p>
                      <a:r>
                        <a:rPr lang="en-IE" dirty="0" smtClean="0">
                          <a:latin typeface="Arial" panose="020B0604020202020204" pitchFamily="34" charset="0"/>
                          <a:cs typeface="Arial" panose="020B0604020202020204" pitchFamily="34" charset="0"/>
                        </a:rPr>
                        <a:t>Storage</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Less storage space is required because less characters are used to store the data.</a:t>
                      </a:r>
                      <a:endParaRPr lang="en-GB" dirty="0">
                        <a:latin typeface="Arial" panose="020B0604020202020204" pitchFamily="34" charset="0"/>
                        <a:cs typeface="Arial" panose="020B0604020202020204" pitchFamily="34" charset="0"/>
                      </a:endParaRPr>
                    </a:p>
                  </a:txBody>
                  <a:tcPr/>
                </a:tc>
              </a:tr>
              <a:tr h="573581">
                <a:tc>
                  <a:txBody>
                    <a:bodyPr/>
                    <a:lstStyle/>
                    <a:p>
                      <a:r>
                        <a:rPr lang="en-IE" dirty="0" smtClean="0">
                          <a:latin typeface="Arial" panose="020B0604020202020204" pitchFamily="34" charset="0"/>
                          <a:cs typeface="Arial" panose="020B0604020202020204" pitchFamily="34" charset="0"/>
                        </a:rPr>
                        <a:t>Speed of Input</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Data can be input more quickly because only a few numbers or letters need to be input instead of whole words or phrases.</a:t>
                      </a:r>
                      <a:endParaRPr lang="en-GB" dirty="0">
                        <a:latin typeface="Arial" panose="020B0604020202020204" pitchFamily="34" charset="0"/>
                        <a:cs typeface="Arial" panose="020B0604020202020204" pitchFamily="34" charset="0"/>
                      </a:endParaRPr>
                    </a:p>
                  </a:txBody>
                  <a:tcPr/>
                </a:tc>
              </a:tr>
              <a:tr h="573581">
                <a:tc>
                  <a:txBody>
                    <a:bodyPr/>
                    <a:lstStyle/>
                    <a:p>
                      <a:r>
                        <a:rPr lang="en-IE" dirty="0" smtClean="0">
                          <a:latin typeface="Arial" panose="020B0604020202020204" pitchFamily="34" charset="0"/>
                          <a:cs typeface="Arial" panose="020B0604020202020204" pitchFamily="34" charset="0"/>
                        </a:rPr>
                        <a:t>Processing</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Processors can process data more quickly because they only have to process the coded data instead of the whole word or phrase.</a:t>
                      </a:r>
                      <a:endParaRPr lang="en-GB" dirty="0">
                        <a:latin typeface="Arial" panose="020B0604020202020204" pitchFamily="34" charset="0"/>
                        <a:cs typeface="Arial" panose="020B0604020202020204" pitchFamily="34" charset="0"/>
                      </a:endParaRPr>
                    </a:p>
                  </a:txBody>
                  <a:tcPr/>
                </a:tc>
              </a:tr>
              <a:tr h="1065222">
                <a:tc>
                  <a:txBody>
                    <a:bodyPr/>
                    <a:lstStyle/>
                    <a:p>
                      <a:r>
                        <a:rPr lang="en-IE" dirty="0" smtClean="0">
                          <a:latin typeface="Arial" panose="020B0604020202020204" pitchFamily="34" charset="0"/>
                          <a:cs typeface="Arial" panose="020B0604020202020204" pitchFamily="34" charset="0"/>
                        </a:rPr>
                        <a:t>Validation</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It’s possible to validate data by checking it is a particular length or within a certain range or matching other rules. For example, an international vehicle registration code must be a maximum of three letters and not contain any numbers or symbols.</a:t>
                      </a:r>
                      <a:endParaRPr lang="en-GB" dirty="0">
                        <a:latin typeface="Arial" panose="020B0604020202020204" pitchFamily="34" charset="0"/>
                        <a:cs typeface="Arial" panose="020B0604020202020204" pitchFamily="34" charset="0"/>
                      </a:endParaRPr>
                    </a:p>
                  </a:txBody>
                  <a:tcPr/>
                </a:tc>
              </a:tr>
              <a:tr h="573581">
                <a:tc>
                  <a:txBody>
                    <a:bodyPr/>
                    <a:lstStyle/>
                    <a:p>
                      <a:r>
                        <a:rPr lang="en-IE" dirty="0" smtClean="0">
                          <a:latin typeface="Arial" panose="020B0604020202020204" pitchFamily="34" charset="0"/>
                          <a:cs typeface="Arial" panose="020B0604020202020204" pitchFamily="34" charset="0"/>
                        </a:rPr>
                        <a:t>Confidentiality</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Sometimes data can be coded so that it only makes sense to people who know what the codes mean.</a:t>
                      </a:r>
                      <a:endParaRPr lang="en-GB" dirty="0">
                        <a:latin typeface="Arial" panose="020B0604020202020204" pitchFamily="34" charset="0"/>
                        <a:cs typeface="Arial" panose="020B0604020202020204" pitchFamily="34" charset="0"/>
                      </a:endParaRPr>
                    </a:p>
                  </a:txBody>
                  <a:tcPr/>
                </a:tc>
              </a:tr>
              <a:tr h="819401">
                <a:tc>
                  <a:txBody>
                    <a:bodyPr/>
                    <a:lstStyle/>
                    <a:p>
                      <a:r>
                        <a:rPr lang="en-IE" dirty="0" smtClean="0">
                          <a:latin typeface="Arial" panose="020B0604020202020204" pitchFamily="34" charset="0"/>
                          <a:cs typeface="Arial" panose="020B0604020202020204" pitchFamily="34" charset="0"/>
                        </a:rPr>
                        <a:t>Consistency</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If the correct codes are used then data will be input consistently without spelling errors, making it easier to be searched or </a:t>
                      </a:r>
                      <a:r>
                        <a:rPr lang="en-US" dirty="0" err="1" smtClean="0">
                          <a:latin typeface="Arial" panose="020B0604020202020204" pitchFamily="34" charset="0"/>
                          <a:cs typeface="Arial" panose="020B0604020202020204" pitchFamily="34" charset="0"/>
                        </a:rPr>
                        <a:t>summarised</a:t>
                      </a:r>
                      <a:r>
                        <a:rPr lang="en-US"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7734038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0" y="6309320"/>
            <a:ext cx="4320481" cy="369332"/>
          </a:xfrm>
          <a:prstGeom prst="rect">
            <a:avLst/>
          </a:prstGeom>
        </p:spPr>
        <p:txBody>
          <a:bodyPr wrap="square">
            <a:spAutoFit/>
          </a:bodyPr>
          <a:lstStyle/>
          <a:p>
            <a:pPr>
              <a:buClr>
                <a:srgbClr val="0070C0"/>
              </a:buClr>
            </a:pPr>
            <a:r>
              <a:rPr lang="en-US" b="1" dirty="0"/>
              <a:t>Table </a:t>
            </a:r>
            <a:r>
              <a:rPr lang="en-US" b="1" dirty="0" smtClean="0"/>
              <a:t>1.04 </a:t>
            </a:r>
            <a:r>
              <a:rPr lang="en-US" dirty="0"/>
              <a:t>- </a:t>
            </a:r>
            <a:r>
              <a:rPr lang="en-US" dirty="0" smtClean="0"/>
              <a:t>Disadvantages </a:t>
            </a:r>
            <a:r>
              <a:rPr lang="en-US" dirty="0"/>
              <a:t>of coding.</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9</a:t>
            </a:r>
            <a:endParaRPr lang="en-GB" sz="12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31855875"/>
              </p:ext>
            </p:extLst>
          </p:nvPr>
        </p:nvGraphicFramePr>
        <p:xfrm>
          <a:off x="179511" y="1124744"/>
          <a:ext cx="8712968" cy="5148072"/>
        </p:xfrm>
        <a:graphic>
          <a:graphicData uri="http://schemas.openxmlformats.org/drawingml/2006/table">
            <a:tbl>
              <a:tblPr firstRow="1" bandRow="1">
                <a:tableStyleId>{BDBED569-4797-4DF1-A0F4-6AAB3CD982D8}</a:tableStyleId>
              </a:tblPr>
              <a:tblGrid>
                <a:gridCol w="1440161"/>
                <a:gridCol w="7272807"/>
              </a:tblGrid>
              <a:tr h="573581">
                <a:tc>
                  <a:txBody>
                    <a:bodyPr/>
                    <a:lstStyle/>
                    <a:p>
                      <a:r>
                        <a:rPr lang="en-IE" sz="1620" b="0" dirty="0" smtClean="0">
                          <a:latin typeface="Arial" panose="020B0604020202020204" pitchFamily="34" charset="0"/>
                          <a:cs typeface="Arial" panose="020B0604020202020204" pitchFamily="34" charset="0"/>
                        </a:rPr>
                        <a:t>Limited codes</a:t>
                      </a:r>
                      <a:endParaRPr lang="en-GB" sz="1620" b="0" dirty="0">
                        <a:latin typeface="Arial" panose="020B0604020202020204" pitchFamily="34" charset="0"/>
                        <a:cs typeface="Arial" panose="020B0604020202020204" pitchFamily="34" charset="0"/>
                      </a:endParaRPr>
                    </a:p>
                  </a:txBody>
                  <a:tcPr/>
                </a:tc>
                <a:tc>
                  <a:txBody>
                    <a:bodyPr/>
                    <a:lstStyle/>
                    <a:p>
                      <a:r>
                        <a:rPr lang="en-US" sz="1620" b="0" dirty="0" smtClean="0">
                          <a:latin typeface="Arial" panose="020B0604020202020204" pitchFamily="34" charset="0"/>
                          <a:cs typeface="Arial" panose="020B0604020202020204" pitchFamily="34" charset="0"/>
                        </a:rPr>
                        <a:t>There may not be enough codes available to use, meaning that more letters or numbers need to be added. E.g., with international vehicle registration codes, E is already used for Spain and so Egypt has to use ET and Ecuador has to use EC. Now that Egypt has taken ET, Ethiopia can’t use it and so has to use ETH.</a:t>
                      </a:r>
                      <a:endParaRPr lang="en-GB" sz="1620" b="0" dirty="0">
                        <a:latin typeface="Arial" panose="020B0604020202020204" pitchFamily="34" charset="0"/>
                        <a:cs typeface="Arial" panose="020B0604020202020204" pitchFamily="34" charset="0"/>
                      </a:endParaRPr>
                    </a:p>
                  </a:txBody>
                  <a:tcPr/>
                </a:tc>
              </a:tr>
              <a:tr h="573581">
                <a:tc>
                  <a:txBody>
                    <a:bodyPr/>
                    <a:lstStyle/>
                    <a:p>
                      <a:r>
                        <a:rPr lang="en-IE" sz="1620" dirty="0" smtClean="0">
                          <a:latin typeface="Arial" panose="020B0604020202020204" pitchFamily="34" charset="0"/>
                          <a:cs typeface="Arial" panose="020B0604020202020204" pitchFamily="34" charset="0"/>
                        </a:rPr>
                        <a:t>Interpretation</a:t>
                      </a:r>
                      <a:endParaRPr lang="en-GB" sz="1620" dirty="0">
                        <a:latin typeface="Arial" panose="020B0604020202020204" pitchFamily="34" charset="0"/>
                        <a:cs typeface="Arial" panose="020B0604020202020204" pitchFamily="34" charset="0"/>
                      </a:endParaRPr>
                    </a:p>
                  </a:txBody>
                  <a:tcPr/>
                </a:tc>
                <a:tc>
                  <a:txBody>
                    <a:bodyPr/>
                    <a:lstStyle/>
                    <a:p>
                      <a:r>
                        <a:rPr lang="en-US" sz="1620" dirty="0" smtClean="0">
                          <a:latin typeface="Arial" panose="020B0604020202020204" pitchFamily="34" charset="0"/>
                          <a:cs typeface="Arial" panose="020B0604020202020204" pitchFamily="34" charset="0"/>
                        </a:rPr>
                        <a:t>Codes may be difficult to interpret. For example, with international vehicle registration codes, somebody might look at ET and assume it is Ethiopia or look at S and assume it is Spain. It’s even more difficult when considering international </a:t>
                      </a:r>
                      <a:r>
                        <a:rPr lang="en-US" sz="1620" dirty="0" err="1" smtClean="0">
                          <a:latin typeface="Arial" panose="020B0604020202020204" pitchFamily="34" charset="0"/>
                          <a:cs typeface="Arial" panose="020B0604020202020204" pitchFamily="34" charset="0"/>
                        </a:rPr>
                        <a:t>dialling</a:t>
                      </a:r>
                      <a:r>
                        <a:rPr lang="en-US" sz="1620" dirty="0" smtClean="0">
                          <a:latin typeface="Arial" panose="020B0604020202020204" pitchFamily="34" charset="0"/>
                          <a:cs typeface="Arial" panose="020B0604020202020204" pitchFamily="34" charset="0"/>
                        </a:rPr>
                        <a:t> codes that are represented by numbers.</a:t>
                      </a:r>
                      <a:endParaRPr lang="en-GB" sz="1620" dirty="0">
                        <a:latin typeface="Arial" panose="020B0604020202020204" pitchFamily="34" charset="0"/>
                        <a:cs typeface="Arial" panose="020B0604020202020204" pitchFamily="34" charset="0"/>
                      </a:endParaRPr>
                    </a:p>
                  </a:txBody>
                  <a:tcPr/>
                </a:tc>
              </a:tr>
              <a:tr h="573581">
                <a:tc>
                  <a:txBody>
                    <a:bodyPr/>
                    <a:lstStyle/>
                    <a:p>
                      <a:r>
                        <a:rPr lang="en-IE" sz="1620" dirty="0" smtClean="0">
                          <a:latin typeface="Arial" panose="020B0604020202020204" pitchFamily="34" charset="0"/>
                          <a:cs typeface="Arial" panose="020B0604020202020204" pitchFamily="34" charset="0"/>
                        </a:rPr>
                        <a:t>Similarity</a:t>
                      </a:r>
                      <a:endParaRPr lang="en-GB" sz="1620" dirty="0">
                        <a:latin typeface="Arial" panose="020B0604020202020204" pitchFamily="34" charset="0"/>
                        <a:cs typeface="Arial" panose="020B0604020202020204" pitchFamily="34" charset="0"/>
                      </a:endParaRPr>
                    </a:p>
                  </a:txBody>
                  <a:tcPr/>
                </a:tc>
                <a:tc>
                  <a:txBody>
                    <a:bodyPr/>
                    <a:lstStyle/>
                    <a:p>
                      <a:r>
                        <a:rPr lang="en-US" sz="1620" dirty="0" smtClean="0">
                          <a:latin typeface="Arial" panose="020B0604020202020204" pitchFamily="34" charset="0"/>
                          <a:cs typeface="Arial" panose="020B0604020202020204" pitchFamily="34" charset="0"/>
                        </a:rPr>
                        <a:t>Some letters and numbers can be difficult to distinguish such as 0 and 0 or Z and 2, especially if handwritten. With codes, it’s difficult to guess what the value might be and so mistakes can occur. At least with words it’s possible to guess what the badly written letter might be.</a:t>
                      </a:r>
                    </a:p>
                  </a:txBody>
                  <a:tcPr/>
                </a:tc>
              </a:tr>
              <a:tr h="573581">
                <a:tc>
                  <a:txBody>
                    <a:bodyPr/>
                    <a:lstStyle/>
                    <a:p>
                      <a:r>
                        <a:rPr lang="en-IE" sz="1620" dirty="0" smtClean="0">
                          <a:latin typeface="Arial" panose="020B0604020202020204" pitchFamily="34" charset="0"/>
                          <a:cs typeface="Arial" panose="020B0604020202020204" pitchFamily="34" charset="0"/>
                        </a:rPr>
                        <a:t>Efficiency</a:t>
                      </a:r>
                      <a:endParaRPr lang="en-GB" sz="1620" dirty="0">
                        <a:latin typeface="Arial" panose="020B0604020202020204" pitchFamily="34" charset="0"/>
                        <a:cs typeface="Arial" panose="020B0604020202020204" pitchFamily="34" charset="0"/>
                      </a:endParaRPr>
                    </a:p>
                  </a:txBody>
                  <a:tcPr/>
                </a:tc>
                <a:tc>
                  <a:txBody>
                    <a:bodyPr/>
                    <a:lstStyle/>
                    <a:p>
                      <a:r>
                        <a:rPr lang="en-US" sz="1620" dirty="0" smtClean="0">
                          <a:latin typeface="Arial" panose="020B0604020202020204" pitchFamily="34" charset="0"/>
                          <a:cs typeface="Arial" panose="020B0604020202020204" pitchFamily="34" charset="0"/>
                        </a:rPr>
                        <a:t>If a user inputting codes does not know what code to use, then they will not be able to enter the data efficiently. Instead they will have to look up the code.</a:t>
                      </a:r>
                      <a:endParaRPr lang="en-GB" sz="1620" dirty="0">
                        <a:latin typeface="Arial" panose="020B0604020202020204" pitchFamily="34" charset="0"/>
                        <a:cs typeface="Arial" panose="020B0604020202020204" pitchFamily="34" charset="0"/>
                      </a:endParaRPr>
                    </a:p>
                  </a:txBody>
                  <a:tcPr/>
                </a:tc>
              </a:tr>
              <a:tr h="1065222">
                <a:tc>
                  <a:txBody>
                    <a:bodyPr/>
                    <a:lstStyle/>
                    <a:p>
                      <a:r>
                        <a:rPr lang="en-IE" sz="1620" dirty="0" smtClean="0">
                          <a:latin typeface="Arial" panose="020B0604020202020204" pitchFamily="34" charset="0"/>
                          <a:cs typeface="Arial" panose="020B0604020202020204" pitchFamily="34" charset="0"/>
                        </a:rPr>
                        <a:t>Missing</a:t>
                      </a:r>
                    </a:p>
                    <a:p>
                      <a:r>
                        <a:rPr lang="en-IE" sz="1620" dirty="0" smtClean="0">
                          <a:latin typeface="Arial" panose="020B0604020202020204" pitchFamily="34" charset="0"/>
                          <a:cs typeface="Arial" panose="020B0604020202020204" pitchFamily="34" charset="0"/>
                        </a:rPr>
                        <a:t>information</a:t>
                      </a:r>
                      <a:endParaRPr lang="en-GB" sz="1620" dirty="0">
                        <a:latin typeface="Arial" panose="020B0604020202020204" pitchFamily="34" charset="0"/>
                        <a:cs typeface="Arial" panose="020B0604020202020204" pitchFamily="34" charset="0"/>
                      </a:endParaRPr>
                    </a:p>
                  </a:txBody>
                  <a:tcPr/>
                </a:tc>
                <a:tc>
                  <a:txBody>
                    <a:bodyPr/>
                    <a:lstStyle/>
                    <a:p>
                      <a:r>
                        <a:rPr lang="en-US" sz="1620" dirty="0" smtClean="0">
                          <a:latin typeface="Arial" panose="020B0604020202020204" pitchFamily="34" charset="0"/>
                          <a:cs typeface="Arial" panose="020B0604020202020204" pitchFamily="34" charset="0"/>
                        </a:rPr>
                        <a:t>It’s possible that some information gets lost during the process of coding. E.g., if devices on a network are coded as L for laptop, P for printer, D for desktop computer and M for mobile phone, then information about whether or not the mobile phone or laptop is touch screen is lost.</a:t>
                      </a:r>
                      <a:endParaRPr lang="en-GB" sz="162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863965114"/>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184575" cy="5632311"/>
          </a:xfrm>
          <a:prstGeom prst="rect">
            <a:avLst/>
          </a:prstGeom>
        </p:spPr>
        <p:txBody>
          <a:bodyPr wrap="square">
            <a:spAutoFit/>
          </a:bodyPr>
          <a:lstStyle/>
          <a:p>
            <a:pPr>
              <a:buClr>
                <a:srgbClr val="0070C0"/>
              </a:buClr>
            </a:pPr>
            <a:r>
              <a:rPr lang="en-US" b="1" dirty="0">
                <a:solidFill>
                  <a:schemeClr val="tx2"/>
                </a:solidFill>
              </a:rPr>
              <a:t>Encoding data</a:t>
            </a:r>
          </a:p>
          <a:p>
            <a:pPr marL="361950" indent="-361950">
              <a:buClr>
                <a:srgbClr val="0070C0"/>
              </a:buClr>
              <a:buFont typeface="Wingdings 3" panose="05040102010807070707" pitchFamily="18" charset="2"/>
              <a:buChar char=""/>
            </a:pPr>
            <a:r>
              <a:rPr lang="en-US" dirty="0"/>
              <a:t>When data is encoded, it is stored in a specific format. Computers do not </a:t>
            </a:r>
            <a:r>
              <a:rPr lang="en-US" dirty="0" err="1"/>
              <a:t>recognise</a:t>
            </a:r>
            <a:r>
              <a:rPr lang="en-US" dirty="0"/>
              <a:t> text, sound and images in the same way we do. Computers use binary digits which are Is and </a:t>
            </a:r>
            <a:r>
              <a:rPr lang="en-US" dirty="0" err="1"/>
              <a:t>Os</a:t>
            </a:r>
            <a:r>
              <a:rPr lang="en-US" dirty="0"/>
              <a:t>. One means on and zero means off. </a:t>
            </a:r>
            <a:endParaRPr lang="en-US" dirty="0" smtClean="0"/>
          </a:p>
          <a:p>
            <a:pPr marL="361950" indent="-361950">
              <a:buClr>
                <a:srgbClr val="0070C0"/>
              </a:buClr>
              <a:buFont typeface="Wingdings 3" panose="05040102010807070707" pitchFamily="18" charset="2"/>
              <a:buChar char=""/>
            </a:pPr>
            <a:r>
              <a:rPr lang="en-US" dirty="0" smtClean="0"/>
              <a:t>A </a:t>
            </a:r>
            <a:r>
              <a:rPr lang="en-US" dirty="0"/>
              <a:t>typical binary number would look like this: 11011010. Therefore, data needs to be encoded into a format which the computer understands. Codecs are programs that are used to encode data for images, audio and video. The codecs are also needed to read the data.</a:t>
            </a:r>
          </a:p>
          <a:p>
            <a:pPr>
              <a:buClr>
                <a:srgbClr val="0070C0"/>
              </a:buClr>
            </a:pPr>
            <a:r>
              <a:rPr lang="en-US" b="1" dirty="0">
                <a:solidFill>
                  <a:schemeClr val="tx2"/>
                </a:solidFill>
              </a:rPr>
              <a:t>Text</a:t>
            </a:r>
          </a:p>
          <a:p>
            <a:pPr marL="361950" indent="-361950">
              <a:buClr>
                <a:srgbClr val="0070C0"/>
              </a:buClr>
              <a:buFont typeface="Wingdings 3" panose="05040102010807070707" pitchFamily="18" charset="2"/>
              <a:buChar char=""/>
            </a:pPr>
            <a:r>
              <a:rPr lang="en-US" dirty="0"/>
              <a:t>Text is encoded as a number that is then represented by a binary number. A common encoding method is ASCII (American Standard Code for Information Interchange). ASCII consists of 256 codes from 0 to 255. Here is a subset of the ASCII code table: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37007980"/>
              </p:ext>
            </p:extLst>
          </p:nvPr>
        </p:nvGraphicFramePr>
        <p:xfrm>
          <a:off x="5364088" y="1159388"/>
          <a:ext cx="3520747" cy="3205480"/>
        </p:xfrm>
        <a:graphic>
          <a:graphicData uri="http://schemas.openxmlformats.org/drawingml/2006/table">
            <a:tbl>
              <a:tblPr firstRow="1" bandRow="1">
                <a:tableStyleId>{5A111915-BE36-4E01-A7E5-04B1672EAD32}</a:tableStyleId>
              </a:tblPr>
              <a:tblGrid>
                <a:gridCol w="1261575"/>
                <a:gridCol w="1042681"/>
                <a:gridCol w="1216491"/>
              </a:tblGrid>
              <a:tr h="370840">
                <a:tc>
                  <a:txBody>
                    <a:bodyPr/>
                    <a:lstStyle/>
                    <a:p>
                      <a:r>
                        <a:rPr lang="en-IE" sz="1700" dirty="0" smtClean="0">
                          <a:latin typeface="Arial" panose="020B0604020202020204" pitchFamily="34" charset="0"/>
                          <a:cs typeface="Arial" panose="020B0604020202020204" pitchFamily="34" charset="0"/>
                        </a:rPr>
                        <a:t>Character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Decimal Number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Binary Number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64</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01000000</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A</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65</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01000001</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B</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66</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1000010</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C</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67</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1000011</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a</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97</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01100001</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b</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98</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01100010</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700" dirty="0" smtClean="0">
                          <a:latin typeface="Arial" panose="020B0604020202020204" pitchFamily="34" charset="0"/>
                          <a:cs typeface="Arial" panose="020B0604020202020204" pitchFamily="34" charset="0"/>
                        </a:rPr>
                        <a:t>c</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99</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01100011</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2"/>
          <p:cNvSpPr/>
          <p:nvPr/>
        </p:nvSpPr>
        <p:spPr>
          <a:xfrm>
            <a:off x="5364088" y="4474370"/>
            <a:ext cx="3384376" cy="369332"/>
          </a:xfrm>
          <a:prstGeom prst="rect">
            <a:avLst/>
          </a:prstGeom>
        </p:spPr>
        <p:txBody>
          <a:bodyPr wrap="square">
            <a:spAutoFit/>
          </a:bodyPr>
          <a:lstStyle/>
          <a:p>
            <a:r>
              <a:rPr lang="fr-FR" b="1" dirty="0" smtClean="0">
                <a:latin typeface="Arial" panose="020B0604020202020204" pitchFamily="34" charset="0"/>
                <a:cs typeface="Arial" panose="020B0604020202020204" pitchFamily="34" charset="0"/>
              </a:rPr>
              <a:t>Table </a:t>
            </a:r>
            <a:r>
              <a:rPr lang="fr-FR" b="1" dirty="0">
                <a:latin typeface="Arial" panose="020B0604020202020204" pitchFamily="34" charset="0"/>
                <a:cs typeface="Arial" panose="020B0604020202020204" pitchFamily="34" charset="0"/>
              </a:rPr>
              <a:t>1.05 </a:t>
            </a:r>
            <a:r>
              <a:rPr lang="fr-FR" dirty="0">
                <a:latin typeface="Arial" panose="020B0604020202020204" pitchFamily="34" charset="0"/>
                <a:cs typeface="Arial" panose="020B0604020202020204" pitchFamily="34" charset="0"/>
              </a:rPr>
              <a:t>- ASCII code table.</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699903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sp>
        <p:nvSpPr>
          <p:cNvPr id="34" name="Rectangle 33"/>
          <p:cNvSpPr/>
          <p:nvPr/>
        </p:nvSpPr>
        <p:spPr>
          <a:xfrm>
            <a:off x="179512" y="1124744"/>
            <a:ext cx="8712968" cy="5793894"/>
          </a:xfrm>
          <a:prstGeom prst="rect">
            <a:avLst/>
          </a:prstGeom>
        </p:spPr>
        <p:txBody>
          <a:bodyPr wrap="square">
            <a:spAutoFit/>
          </a:bodyPr>
          <a:lstStyle/>
          <a:p>
            <a:pPr>
              <a:buClr>
                <a:srgbClr val="0070C0"/>
              </a:buClr>
            </a:pPr>
            <a:r>
              <a:rPr lang="en-US" sz="2440" dirty="0" smtClean="0"/>
              <a:t>For Cambridge International AS and A Level Information Technology, candidates:</a:t>
            </a:r>
          </a:p>
          <a:p>
            <a:pPr marL="711200" indent="-342900">
              <a:buClr>
                <a:srgbClr val="0070C0"/>
              </a:buClr>
              <a:buFont typeface="Wingdings" panose="05000000000000000000" pitchFamily="2" charset="2"/>
              <a:buChar char="§"/>
            </a:pPr>
            <a:r>
              <a:rPr lang="en-US" sz="2440" dirty="0" smtClean="0"/>
              <a:t>take Papers 1 and 2 only (for the Cambridge International AS Level qualification)</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follow a staged assessment route by taking Papers 1 and 2 (for Cambridge International AS Level qualification) in one series, then Papers 3 and 4 (for Cambridge International A Level qualification) in a later series</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take Papers 1, 2, 3 and 4 in the same examination series, leading to the full Cambridge International A Level.</a:t>
            </a:r>
          </a:p>
          <a:p>
            <a:pPr>
              <a:buClr>
                <a:srgbClr val="0070C0"/>
              </a:buClr>
            </a:pPr>
            <a:r>
              <a:rPr lang="en-US" sz="2440" dirty="0" smtClean="0"/>
              <a:t>All components are externally assessed.</a:t>
            </a:r>
            <a:endParaRPr lang="en-US" sz="2440" dirty="0"/>
          </a:p>
        </p:txBody>
      </p:sp>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4392485" cy="5078313"/>
          </a:xfrm>
          <a:prstGeom prst="rect">
            <a:avLst/>
          </a:prstGeom>
        </p:spPr>
        <p:txBody>
          <a:bodyPr wrap="square">
            <a:spAutoFit/>
          </a:bodyPr>
          <a:lstStyle/>
          <a:p>
            <a:pPr marL="449263" indent="-449263">
              <a:buClr>
                <a:srgbClr val="0070C0"/>
              </a:buClr>
              <a:buFont typeface="Wingdings 3" panose="05040102010807070707" pitchFamily="18" charset="2"/>
              <a:buChar char=""/>
            </a:pPr>
            <a:r>
              <a:rPr lang="en-US" sz="2700" dirty="0" smtClean="0"/>
              <a:t>There are other encoding methods, too, such as extended ASCII which allows for more characters to be used, particularly for international languages. </a:t>
            </a:r>
          </a:p>
          <a:p>
            <a:pPr marL="449263" indent="-449263">
              <a:buClr>
                <a:srgbClr val="0070C0"/>
              </a:buClr>
              <a:buFont typeface="Wingdings 3" panose="05040102010807070707" pitchFamily="18" charset="2"/>
              <a:buChar char=""/>
            </a:pPr>
            <a:r>
              <a:rPr lang="en-US" sz="2700" dirty="0" smtClean="0"/>
              <a:t>Other encoding methods include Unicode and EBCDIC but you don’t need to learn about these.1.03 next.</a:t>
            </a:r>
            <a:endParaRPr lang="en-US" sz="2700" dirty="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4572001" y="1124744"/>
            <a:ext cx="4392487" cy="1631216"/>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1900" dirty="0" smtClean="0"/>
          </a:p>
          <a:p>
            <a:pPr>
              <a:buClr>
                <a:schemeClr val="tx2">
                  <a:lumMod val="75000"/>
                </a:schemeClr>
              </a:buClr>
            </a:pPr>
            <a:endParaRPr lang="en-US" sz="500" dirty="0"/>
          </a:p>
          <a:p>
            <a:pPr>
              <a:buClr>
                <a:schemeClr val="tx2">
                  <a:lumMod val="75000"/>
                </a:schemeClr>
              </a:buClr>
            </a:pPr>
            <a:r>
              <a:rPr lang="en-US" sz="1900" dirty="0" smtClean="0"/>
              <a:t>Visit the website </a:t>
            </a:r>
            <a:r>
              <a:rPr lang="en-US" sz="1900" dirty="0" smtClean="0">
                <a:hlinkClick r:id="rId3"/>
              </a:rPr>
              <a:t>www.ascii-code.com</a:t>
            </a:r>
            <a:r>
              <a:rPr lang="en-US" sz="1900" dirty="0" smtClean="0"/>
              <a:t> and look at the ASCII code table. What sentence does the following ASCII code represent?</a:t>
            </a:r>
          </a:p>
        </p:txBody>
      </p:sp>
      <p:sp>
        <p:nvSpPr>
          <p:cNvPr id="9" name="TextBox 8"/>
          <p:cNvSpPr txBox="1"/>
          <p:nvPr/>
        </p:nvSpPr>
        <p:spPr>
          <a:xfrm>
            <a:off x="4572000"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
        <p:nvSpPr>
          <p:cNvPr id="10" name="TextBox 9"/>
          <p:cNvSpPr txBox="1"/>
          <p:nvPr/>
        </p:nvSpPr>
        <p:spPr>
          <a:xfrm>
            <a:off x="4572000" y="2888644"/>
            <a:ext cx="4392487" cy="3708708"/>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700" dirty="0" smtClean="0"/>
          </a:p>
          <a:p>
            <a:pPr>
              <a:buClr>
                <a:schemeClr val="tx2">
                  <a:lumMod val="75000"/>
                </a:schemeClr>
              </a:buClr>
            </a:pPr>
            <a:endParaRPr lang="en-US" sz="1900" dirty="0"/>
          </a:p>
          <a:p>
            <a:pPr>
              <a:buClr>
                <a:schemeClr val="tx2">
                  <a:lumMod val="75000"/>
                </a:schemeClr>
              </a:buClr>
            </a:pPr>
            <a:r>
              <a:rPr lang="en-US" sz="1900" dirty="0"/>
              <a:t>084 104 101 032 098 105 103 032 098 097 100 032 119 111 108 102 033</a:t>
            </a:r>
          </a:p>
          <a:p>
            <a:pPr>
              <a:buClr>
                <a:schemeClr val="tx2">
                  <a:lumMod val="75000"/>
                </a:schemeClr>
              </a:buClr>
            </a:pPr>
            <a:r>
              <a:rPr lang="en-US" sz="1900" dirty="0"/>
              <a:t>Visit the website </a:t>
            </a:r>
            <a:r>
              <a:rPr lang="en-US" sz="1900" dirty="0" smtClean="0">
                <a:hlinkClick r:id="rId4"/>
              </a:rPr>
              <a:t>www.unicode.org/charts</a:t>
            </a:r>
            <a:r>
              <a:rPr lang="en-US" sz="1900" dirty="0" smtClean="0"/>
              <a:t> or </a:t>
            </a:r>
            <a:r>
              <a:rPr lang="en-US" sz="1900" dirty="0" smtClean="0">
                <a:hlinkClick r:id="rId5"/>
              </a:rPr>
              <a:t>www.unicode-table.com</a:t>
            </a:r>
            <a:r>
              <a:rPr lang="en-US" sz="1900" dirty="0" smtClean="0"/>
              <a:t>.</a:t>
            </a:r>
            <a:endParaRPr lang="en-US" sz="1900" dirty="0"/>
          </a:p>
          <a:p>
            <a:pPr>
              <a:buClr>
                <a:schemeClr val="tx2">
                  <a:lumMod val="75000"/>
                </a:schemeClr>
              </a:buClr>
            </a:pPr>
            <a:r>
              <a:rPr lang="en-US" sz="1900" dirty="0"/>
              <a:t>Choose a language script and then choose a short sentence (less than ten words). Encode your sentence into UNICODE. Now show the Unicode to a friend and see if they can convert it back into the original sentence.</a:t>
            </a:r>
            <a:endParaRPr lang="en-US" sz="1900" dirty="0" smtClean="0"/>
          </a:p>
        </p:txBody>
      </p:sp>
      <p:sp>
        <p:nvSpPr>
          <p:cNvPr id="11" name="TextBox 10"/>
          <p:cNvSpPr txBox="1"/>
          <p:nvPr/>
        </p:nvSpPr>
        <p:spPr>
          <a:xfrm>
            <a:off x="4571999" y="28886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3784868530"/>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84975" cy="5401479"/>
          </a:xfrm>
          <a:prstGeom prst="rect">
            <a:avLst/>
          </a:prstGeom>
        </p:spPr>
        <p:txBody>
          <a:bodyPr wrap="square">
            <a:spAutoFit/>
          </a:bodyPr>
          <a:lstStyle/>
          <a:p>
            <a:pPr marL="361950" indent="-361950">
              <a:buClr>
                <a:srgbClr val="0070C0"/>
              </a:buClr>
            </a:pPr>
            <a:r>
              <a:rPr lang="en-US" sz="2300" b="1" dirty="0">
                <a:solidFill>
                  <a:schemeClr val="tx2"/>
                </a:solidFill>
              </a:rPr>
              <a:t>Images</a:t>
            </a:r>
          </a:p>
          <a:p>
            <a:pPr marL="361950" indent="-361950">
              <a:buClr>
                <a:srgbClr val="0070C0"/>
              </a:buClr>
              <a:buFont typeface="Wingdings 3" panose="05040102010807070707" pitchFamily="18" charset="2"/>
              <a:buChar char=""/>
            </a:pPr>
            <a:r>
              <a:rPr lang="en-US" sz="2300" dirty="0"/>
              <a:t>Encoding is also used to store images. At the most basic level, images are encoded as bitmaps. A Microsoft Windows bitmap includes the following data when encoding an image (this is not the complete list</a:t>
            </a:r>
            <a:r>
              <a:rPr lang="en-US" sz="2300" dirty="0" smtClean="0"/>
              <a:t>):</a:t>
            </a:r>
            <a:endParaRPr lang="en-US" sz="2300" dirty="0"/>
          </a:p>
          <a:p>
            <a:pPr marL="723900" indent="-361950">
              <a:buClr>
                <a:srgbClr val="0070C0"/>
              </a:buClr>
              <a:buFont typeface="Wingdings" panose="05000000000000000000" pitchFamily="2" charset="2"/>
              <a:buChar char="§"/>
            </a:pPr>
            <a:r>
              <a:rPr lang="en-US" sz="2300" dirty="0" smtClean="0"/>
              <a:t>width </a:t>
            </a:r>
            <a:r>
              <a:rPr lang="en-US" sz="2300" dirty="0"/>
              <a:t>of </a:t>
            </a:r>
            <a:r>
              <a:rPr lang="en-US" sz="2300" dirty="0" smtClean="0"/>
              <a:t>bitmap	</a:t>
            </a:r>
          </a:p>
          <a:p>
            <a:pPr marL="723900" indent="-361950">
              <a:buClr>
                <a:srgbClr val="0070C0"/>
              </a:buClr>
              <a:buFont typeface="Wingdings" panose="05000000000000000000" pitchFamily="2" charset="2"/>
              <a:buChar char="§"/>
            </a:pPr>
            <a:r>
              <a:rPr lang="en-US" sz="2300" dirty="0" smtClean="0"/>
              <a:t>height </a:t>
            </a:r>
            <a:r>
              <a:rPr lang="en-US" sz="2300" dirty="0"/>
              <a:t>of </a:t>
            </a:r>
            <a:r>
              <a:rPr lang="en-US" sz="2300" dirty="0" smtClean="0"/>
              <a:t>bitmap</a:t>
            </a:r>
            <a:br>
              <a:rPr lang="en-US" sz="2300" dirty="0" smtClean="0"/>
            </a:br>
            <a:r>
              <a:rPr lang="en-US" sz="2300" dirty="0" smtClean="0"/>
              <a:t>bit </a:t>
            </a:r>
            <a:r>
              <a:rPr lang="en-US" sz="2300" dirty="0"/>
              <a:t>count which represents number of </a:t>
            </a:r>
            <a:r>
              <a:rPr lang="en-US" sz="2300" dirty="0" err="1"/>
              <a:t>colours</a:t>
            </a:r>
            <a:r>
              <a:rPr lang="en-US" sz="2300" dirty="0" smtClean="0"/>
              <a:t>:</a:t>
            </a:r>
          </a:p>
          <a:p>
            <a:pPr marL="1181100" lvl="1" indent="-361950">
              <a:buClr>
                <a:srgbClr val="0070C0"/>
              </a:buClr>
              <a:buFont typeface="Courier New" panose="02070309020205020404" pitchFamily="49" charset="0"/>
              <a:buChar char="o"/>
              <a:tabLst>
                <a:tab pos="4037013" algn="l"/>
                <a:tab pos="6453188" algn="l"/>
              </a:tabLst>
            </a:pPr>
            <a:r>
              <a:rPr lang="en-US" sz="2300" dirty="0" smtClean="0"/>
              <a:t>1 </a:t>
            </a:r>
            <a:r>
              <a:rPr lang="en-US" sz="2300" dirty="0"/>
              <a:t>= </a:t>
            </a:r>
            <a:r>
              <a:rPr lang="en-US" sz="2300" dirty="0" smtClean="0"/>
              <a:t>monochrome	4 </a:t>
            </a:r>
            <a:r>
              <a:rPr lang="en-US" sz="2300" dirty="0"/>
              <a:t>= 16 </a:t>
            </a:r>
            <a:r>
              <a:rPr lang="en-US" sz="2300" dirty="0" err="1" smtClean="0"/>
              <a:t>colours</a:t>
            </a:r>
            <a:r>
              <a:rPr lang="en-US" sz="2300" dirty="0" smtClean="0"/>
              <a:t>	8 </a:t>
            </a:r>
            <a:r>
              <a:rPr lang="en-US" sz="2300" dirty="0"/>
              <a:t>= 256 </a:t>
            </a:r>
            <a:r>
              <a:rPr lang="en-US" sz="2300" dirty="0" err="1" smtClean="0"/>
              <a:t>colours</a:t>
            </a:r>
            <a:r>
              <a:rPr lang="en-US" sz="2300" dirty="0" smtClean="0"/>
              <a:t/>
            </a:r>
            <a:br>
              <a:rPr lang="en-US" sz="2300" dirty="0" smtClean="0"/>
            </a:br>
            <a:r>
              <a:rPr lang="en-US" sz="2300" dirty="0" smtClean="0"/>
              <a:t>16 </a:t>
            </a:r>
            <a:r>
              <a:rPr lang="en-US" sz="2300" dirty="0"/>
              <a:t>= 65536 </a:t>
            </a:r>
            <a:r>
              <a:rPr lang="en-US" sz="2300" dirty="0" err="1" smtClean="0"/>
              <a:t>colours</a:t>
            </a:r>
            <a:r>
              <a:rPr lang="en-US" sz="2300" dirty="0"/>
              <a:t>	</a:t>
            </a:r>
            <a:r>
              <a:rPr lang="en-US" sz="2300" dirty="0" smtClean="0"/>
              <a:t>24 </a:t>
            </a:r>
            <a:r>
              <a:rPr lang="en-US" sz="2300" dirty="0"/>
              <a:t>= 16 million </a:t>
            </a:r>
            <a:r>
              <a:rPr lang="en-US" sz="2300" dirty="0" err="1"/>
              <a:t>colours</a:t>
            </a:r>
            <a:endParaRPr lang="en-US" sz="2300" dirty="0"/>
          </a:p>
          <a:p>
            <a:pPr marL="723900" indent="-361950">
              <a:buClr>
                <a:srgbClr val="0070C0"/>
              </a:buClr>
              <a:buFont typeface="Wingdings" panose="05000000000000000000" pitchFamily="2" charset="2"/>
              <a:buChar char="§"/>
            </a:pPr>
            <a:r>
              <a:rPr lang="en-US" sz="2300" dirty="0" smtClean="0"/>
              <a:t>compression </a:t>
            </a:r>
            <a:r>
              <a:rPr lang="en-US" sz="2300" dirty="0"/>
              <a:t>type (no compression, eight-bit run-length encoding or four-bit run-length encoding)</a:t>
            </a:r>
          </a:p>
          <a:p>
            <a:pPr marL="723900" indent="-361950">
              <a:buClr>
                <a:srgbClr val="0070C0"/>
              </a:buClr>
              <a:buFont typeface="Wingdings" panose="05000000000000000000" pitchFamily="2" charset="2"/>
              <a:buChar char="§"/>
            </a:pPr>
            <a:r>
              <a:rPr lang="en-US" sz="2300" dirty="0" smtClean="0"/>
              <a:t>horizontal </a:t>
            </a:r>
            <a:r>
              <a:rPr lang="en-US" sz="2300" dirty="0"/>
              <a:t>resolution in pixels per </a:t>
            </a:r>
            <a:r>
              <a:rPr lang="en-US" sz="2300" dirty="0" err="1"/>
              <a:t>metre</a:t>
            </a:r>
            <a:endParaRPr lang="en-US" sz="2300" dirty="0"/>
          </a:p>
          <a:p>
            <a:pPr marL="723900" indent="-361950">
              <a:buClr>
                <a:srgbClr val="0070C0"/>
              </a:buClr>
              <a:buFont typeface="Wingdings" panose="05000000000000000000" pitchFamily="2" charset="2"/>
              <a:buChar char="§"/>
            </a:pPr>
            <a:r>
              <a:rPr lang="en-US" sz="2300" dirty="0" smtClean="0"/>
              <a:t>vertical </a:t>
            </a:r>
            <a:r>
              <a:rPr lang="en-US" sz="2300" dirty="0"/>
              <a:t>resolution in pixels per </a:t>
            </a:r>
            <a:r>
              <a:rPr lang="en-US" sz="2300" dirty="0" err="1"/>
              <a:t>metre</a:t>
            </a:r>
            <a:endParaRPr lang="en-US" sz="2300" dirty="0"/>
          </a:p>
          <a:p>
            <a:pPr marL="723900" indent="-361950">
              <a:buClr>
                <a:srgbClr val="0070C0"/>
              </a:buClr>
              <a:buFont typeface="Wingdings" panose="05000000000000000000" pitchFamily="2" charset="2"/>
              <a:buChar char="§"/>
            </a:pPr>
            <a:r>
              <a:rPr lang="en-US" sz="2300" dirty="0" smtClean="0"/>
              <a:t>raster </a:t>
            </a:r>
            <a:r>
              <a:rPr lang="en-US" sz="2300" dirty="0"/>
              <a:t>data (the actual shape of the image in pixels</a:t>
            </a:r>
            <a:r>
              <a:rPr lang="en-US" sz="2300" dirty="0" smtClean="0"/>
              <a:t>).</a:t>
            </a:r>
            <a:endParaRPr lang="en-US" sz="2300" dirty="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986176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84975" cy="5586145"/>
          </a:xfrm>
          <a:prstGeom prst="rect">
            <a:avLst/>
          </a:prstGeom>
        </p:spPr>
        <p:txBody>
          <a:bodyPr wrap="square">
            <a:spAutoFit/>
          </a:bodyPr>
          <a:lstStyle/>
          <a:p>
            <a:pPr marL="361950" indent="-361950">
              <a:buClr>
                <a:srgbClr val="0070C0"/>
              </a:buClr>
            </a:pPr>
            <a:r>
              <a:rPr lang="en-US" sz="2100" b="1" dirty="0">
                <a:solidFill>
                  <a:schemeClr val="tx2"/>
                </a:solidFill>
              </a:rPr>
              <a:t>Images</a:t>
            </a:r>
          </a:p>
          <a:p>
            <a:pPr marL="361950" indent="-361950">
              <a:buClr>
                <a:srgbClr val="0070C0"/>
              </a:buClr>
              <a:buFont typeface="Wingdings 3" panose="05040102010807070707" pitchFamily="18" charset="2"/>
              <a:buChar char=""/>
            </a:pPr>
            <a:r>
              <a:rPr lang="en-US" sz="2100" dirty="0" smtClean="0"/>
              <a:t>For the raster data, we will assume a monochrome image (black and white). Each bit will represent either a black or white pixel. A byte consists of eight bits and so will represent eight pixels. The encoding starts from the bottom left of the image, works to the right-hand side and then up to the next row and again from left to right hand side.</a:t>
            </a:r>
            <a:br>
              <a:rPr lang="en-US" sz="2100" dirty="0" smtClean="0"/>
            </a:br>
            <a:endParaRPr lang="en-US" sz="2100" dirty="0" smtClean="0"/>
          </a:p>
          <a:p>
            <a:pPr marL="361950" indent="-361950">
              <a:buClr>
                <a:srgbClr val="0070C0"/>
              </a:buClr>
              <a:buFont typeface="Wingdings 3" panose="05040102010807070707" pitchFamily="18" charset="2"/>
              <a:buChar char=""/>
            </a:pPr>
            <a:endParaRPr lang="en-US" sz="2100" dirty="0"/>
          </a:p>
          <a:p>
            <a:pPr marL="361950" indent="-361950">
              <a:buClr>
                <a:srgbClr val="0070C0"/>
              </a:buClr>
              <a:buFont typeface="Wingdings 3" panose="05040102010807070707" pitchFamily="18" charset="2"/>
              <a:buChar char=""/>
            </a:pPr>
            <a:endParaRPr lang="en-US" sz="2100" dirty="0" smtClean="0"/>
          </a:p>
          <a:p>
            <a:pPr>
              <a:buClr>
                <a:srgbClr val="0070C0"/>
              </a:buClr>
            </a:pP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endParaRPr lang="en-US" sz="2100" dirty="0" smtClean="0"/>
          </a:p>
          <a:p>
            <a:pPr marL="361950" indent="-361950">
              <a:buClr>
                <a:srgbClr val="0070C0"/>
              </a:buClr>
              <a:buFont typeface="Wingdings 3" panose="05040102010807070707" pitchFamily="18" charset="2"/>
              <a:buChar char=""/>
            </a:pPr>
            <a:r>
              <a:rPr lang="en-US" sz="2100" dirty="0" smtClean="0"/>
              <a:t>As </a:t>
            </a:r>
            <a:r>
              <a:rPr lang="en-US" sz="2100" dirty="0"/>
              <a:t>the image gets bigger, it takes up a lot of storage space. Therefore a method called run-length encoding (RLE) can be used to reduce the amount of storage space that is used. This is known as compression. RLE takes consecutive values and combines them together. </a:t>
            </a:r>
            <a:endParaRPr lang="en-US" sz="2100"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3140968"/>
            <a:ext cx="7996319" cy="1584176"/>
          </a:xfrm>
          <a:prstGeom prst="rect">
            <a:avLst/>
          </a:prstGeom>
        </p:spPr>
      </p:pic>
      <p:sp>
        <p:nvSpPr>
          <p:cNvPr id="3" name="Rectangle 2"/>
          <p:cNvSpPr/>
          <p:nvPr/>
        </p:nvSpPr>
        <p:spPr>
          <a:xfrm>
            <a:off x="5040053" y="4715852"/>
            <a:ext cx="3492387" cy="369332"/>
          </a:xfrm>
          <a:prstGeom prst="rect">
            <a:avLst/>
          </a:prstGeom>
        </p:spPr>
        <p:txBody>
          <a:bodyPr wrap="square">
            <a:spAutoFit/>
          </a:bodyPr>
          <a:lstStyle/>
          <a:p>
            <a:r>
              <a:rPr lang="en-US" b="1" dirty="0" smtClean="0">
                <a:latin typeface="Segoe UI" panose="020B0502040204020203" pitchFamily="34" charset="0"/>
              </a:rPr>
              <a:t>Figure </a:t>
            </a:r>
            <a:r>
              <a:rPr lang="en-US" b="1" dirty="0">
                <a:latin typeface="Segoe UI" panose="020B0502040204020203" pitchFamily="34" charset="0"/>
              </a:rPr>
              <a:t>1.10 </a:t>
            </a:r>
            <a:r>
              <a:rPr lang="en-US" dirty="0">
                <a:latin typeface="Segoe UI" panose="020B0502040204020203" pitchFamily="34" charset="0"/>
              </a:rPr>
              <a:t>- Empty raster grid.</a:t>
            </a:r>
            <a:endParaRPr lang="en-GB" dirty="0"/>
          </a:p>
        </p:txBody>
      </p:sp>
    </p:spTree>
    <p:extLst>
      <p:ext uri="{BB962C8B-B14F-4D97-AF65-F5344CB8AC3E}">
        <p14:creationId xmlns:p14="http://schemas.microsoft.com/office/powerpoint/2010/main" val="49345538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203677"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179512" y="1124744"/>
            <a:ext cx="8784976" cy="5544000"/>
          </a:xfrm>
          <a:prstGeom prst="rect">
            <a:avLst/>
          </a:prstGeom>
          <a:noFill/>
          <a:ln w="57150">
            <a:solidFill>
              <a:schemeClr val="accent6">
                <a:lumMod val="75000"/>
              </a:schemeClr>
            </a:solidFill>
          </a:ln>
        </p:spPr>
        <p:txBody>
          <a:bodyPr wrap="square" numCol="1" rtlCol="0">
            <a:spAutoFit/>
          </a:bodyPr>
          <a:lstStyle/>
          <a:p>
            <a:pPr marL="285750" indent="-285750">
              <a:buClr>
                <a:schemeClr val="tx2">
                  <a:lumMod val="75000"/>
                </a:schemeClr>
              </a:buClr>
              <a:buFont typeface="Wingdings" panose="05000000000000000000" pitchFamily="2" charset="2"/>
              <a:buChar char="§"/>
            </a:pPr>
            <a:endParaRPr lang="en-US" sz="2400" dirty="0" smtClean="0"/>
          </a:p>
          <a:p>
            <a:pPr marL="342900" indent="-342900">
              <a:buClr>
                <a:schemeClr val="tx2">
                  <a:lumMod val="75000"/>
                </a:schemeClr>
              </a:buClr>
              <a:buFont typeface="Wingdings 3" panose="05040102010807070707" pitchFamily="18" charset="2"/>
              <a:buChar char=""/>
            </a:pPr>
            <a:r>
              <a:rPr lang="en-IE" sz="1900" dirty="0" smtClean="0"/>
              <a:t>The following image is 16 pixels wide and 6 pixels high. Its bit count (colour depth) is 1 so it is monochrome. There is no compression. The pixels in the image look like this:</a:t>
            </a:r>
            <a:endParaRPr lang="en-IE" sz="1900" dirty="0"/>
          </a:p>
          <a:p>
            <a:pPr algn="ctr">
              <a:buClr>
                <a:schemeClr val="tx2">
                  <a:lumMod val="75000"/>
                </a:schemeClr>
              </a:buClr>
            </a:pPr>
            <a:r>
              <a:rPr lang="en-IE" sz="1900" dirty="0" smtClean="0"/>
              <a:t>					</a:t>
            </a:r>
            <a:r>
              <a:rPr lang="en-IE" sz="1900" b="1" dirty="0" smtClean="0"/>
              <a:t>Figure 1.11 </a:t>
            </a:r>
            <a:r>
              <a:rPr lang="en-IE" sz="1900" dirty="0" smtClean="0"/>
              <a:t>– Filled Raster Grid</a:t>
            </a:r>
          </a:p>
          <a:p>
            <a:pPr>
              <a:buClr>
                <a:schemeClr val="tx2">
                  <a:lumMod val="75000"/>
                </a:schemeClr>
              </a:buClr>
            </a:pPr>
            <a:r>
              <a:rPr lang="en-IE" sz="1900" dirty="0" smtClean="0"/>
              <a:t/>
            </a:r>
            <a:br>
              <a:rPr lang="en-IE" sz="1900" dirty="0" smtClean="0"/>
            </a:br>
            <a:endParaRPr lang="en-IE" sz="1900" dirty="0" smtClean="0"/>
          </a:p>
          <a:p>
            <a:pPr marL="342900" indent="-342900">
              <a:buClr>
                <a:schemeClr val="tx2">
                  <a:lumMod val="75000"/>
                </a:schemeClr>
              </a:buClr>
              <a:buFont typeface="Wingdings 3" panose="05040102010807070707" pitchFamily="18" charset="2"/>
              <a:buChar char=""/>
            </a:pPr>
            <a:endParaRPr lang="en-IE" sz="1900" dirty="0"/>
          </a:p>
          <a:p>
            <a:pPr marL="342900" indent="-342900">
              <a:buClr>
                <a:schemeClr val="tx2">
                  <a:lumMod val="75000"/>
                </a:schemeClr>
              </a:buClr>
              <a:buFont typeface="Wingdings 3" panose="05040102010807070707" pitchFamily="18" charset="2"/>
              <a:buChar char=""/>
            </a:pPr>
            <a:r>
              <a:rPr lang="en-IE" sz="1900" dirty="0" smtClean="0"/>
              <a:t>Imagine at 1 each time there is a black pixel and a zero each time there is a white pixel, but remember the encoding starts at the bottom left.</a:t>
            </a:r>
          </a:p>
          <a:p>
            <a:pPr marL="342900" indent="-342900">
              <a:buClr>
                <a:schemeClr val="tx2">
                  <a:lumMod val="75000"/>
                </a:schemeClr>
              </a:buClr>
              <a:buFont typeface="Wingdings 3" panose="05040102010807070707" pitchFamily="18" charset="2"/>
              <a:buChar char=""/>
            </a:pPr>
            <a:endParaRPr lang="en-IE" sz="1900" dirty="0"/>
          </a:p>
          <a:p>
            <a:pPr algn="ctr">
              <a:buClr>
                <a:schemeClr val="tx2">
                  <a:lumMod val="75000"/>
                </a:schemeClr>
              </a:buClr>
              <a:tabLst>
                <a:tab pos="4848225" algn="l"/>
              </a:tabLst>
            </a:pPr>
            <a:r>
              <a:rPr lang="en-IE" sz="1900" b="1" dirty="0" smtClean="0"/>
              <a:t>	Figure 1.12</a:t>
            </a:r>
            <a:r>
              <a:rPr lang="en-IE" sz="1900" dirty="0" smtClean="0"/>
              <a:t> </a:t>
            </a:r>
            <a:r>
              <a:rPr lang="en-IE" sz="1900" dirty="0"/>
              <a:t>– Filled Raster </a:t>
            </a:r>
            <a:r>
              <a:rPr lang="en-IE" sz="1900" dirty="0" smtClean="0"/>
              <a:t>Grid 	with Binary Digits</a:t>
            </a:r>
            <a:endParaRPr lang="en-IE" sz="1900" dirty="0"/>
          </a:p>
          <a:p>
            <a:pPr marL="342900" indent="-342900">
              <a:buClr>
                <a:schemeClr val="tx2">
                  <a:lumMod val="75000"/>
                </a:schemeClr>
              </a:buClr>
              <a:buFont typeface="Wingdings 3" panose="05040102010807070707" pitchFamily="18" charset="2"/>
              <a:buChar char=""/>
            </a:pPr>
            <a:endParaRPr lang="en-IE" sz="1400" dirty="0"/>
          </a:p>
          <a:p>
            <a:pPr marL="342900" indent="-342900">
              <a:buClr>
                <a:schemeClr val="tx2">
                  <a:lumMod val="75000"/>
                </a:schemeClr>
              </a:buClr>
              <a:buFont typeface="Wingdings 3" panose="05040102010807070707" pitchFamily="18" charset="2"/>
              <a:buChar char=""/>
            </a:pPr>
            <a:r>
              <a:rPr lang="en-IE" sz="1900" dirty="0" smtClean="0"/>
              <a:t>Starting at the bottom left, the raster data to be stored would be:</a:t>
            </a:r>
          </a:p>
          <a:p>
            <a:pPr algn="ctr">
              <a:buClr>
                <a:schemeClr val="tx2">
                  <a:lumMod val="75000"/>
                </a:schemeClr>
              </a:buClr>
            </a:pPr>
            <a:r>
              <a:rPr lang="en-IE" sz="1900" dirty="0" smtClean="0"/>
              <a:t>00001111 11110000 00000111 11100000</a:t>
            </a:r>
          </a:p>
          <a:p>
            <a:pPr algn="ctr">
              <a:buClr>
                <a:schemeClr val="tx2">
                  <a:lumMod val="75000"/>
                </a:schemeClr>
              </a:buClr>
            </a:pPr>
            <a:r>
              <a:rPr lang="en-IE" sz="1900" dirty="0" smtClean="0"/>
              <a:t>00000011 11000000</a:t>
            </a:r>
          </a:p>
          <a:p>
            <a:pPr algn="ctr">
              <a:buClr>
                <a:schemeClr val="tx2">
                  <a:lumMod val="75000"/>
                </a:schemeClr>
              </a:buClr>
            </a:pPr>
            <a:r>
              <a:rPr lang="en-IE" sz="1900" dirty="0" smtClean="0"/>
              <a:t>00000001 10000000 00000000 00000000</a:t>
            </a:r>
          </a:p>
          <a:p>
            <a:pPr algn="ctr">
              <a:buClr>
                <a:schemeClr val="tx2">
                  <a:lumMod val="75000"/>
                </a:schemeClr>
              </a:buClr>
            </a:pPr>
            <a:r>
              <a:rPr lang="en-IE" sz="1900" dirty="0" smtClean="0"/>
              <a:t>00011111 11111000</a:t>
            </a:r>
            <a:endParaRPr lang="en-GB" sz="19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3528" y="2462987"/>
            <a:ext cx="4728763" cy="1038021"/>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3528" y="4224861"/>
            <a:ext cx="4728763" cy="1004339"/>
          </a:xfrm>
          <a:prstGeom prst="rect">
            <a:avLst/>
          </a:prstGeom>
        </p:spPr>
      </p:pic>
    </p:spTree>
    <p:extLst>
      <p:ext uri="{BB962C8B-B14F-4D97-AF65-F5344CB8AC3E}">
        <p14:creationId xmlns:p14="http://schemas.microsoft.com/office/powerpoint/2010/main" val="199138864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203677"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179512" y="1124744"/>
            <a:ext cx="8784976" cy="5555367"/>
          </a:xfrm>
          <a:prstGeom prst="rect">
            <a:avLst/>
          </a:prstGeom>
          <a:noFill/>
          <a:ln w="57150">
            <a:solidFill>
              <a:schemeClr val="accent6">
                <a:lumMod val="75000"/>
              </a:schemeClr>
            </a:solidFill>
          </a:ln>
        </p:spPr>
        <p:txBody>
          <a:bodyPr wrap="square" numCol="1" rtlCol="0">
            <a:spAutoFit/>
          </a:bodyPr>
          <a:lstStyle/>
          <a:p>
            <a:pPr marL="285750" indent="-285750">
              <a:buClr>
                <a:schemeClr val="tx2">
                  <a:lumMod val="75000"/>
                </a:schemeClr>
              </a:buClr>
              <a:buFont typeface="Wingdings" panose="05000000000000000000" pitchFamily="2" charset="2"/>
              <a:buChar char="§"/>
            </a:pPr>
            <a:endParaRPr lang="en-US" sz="2400" dirty="0" smtClean="0"/>
          </a:p>
          <a:p>
            <a:pPr marL="342900" indent="-342900">
              <a:buClr>
                <a:schemeClr val="tx2">
                  <a:lumMod val="75000"/>
                </a:schemeClr>
              </a:buClr>
              <a:buFont typeface="Wingdings 3" panose="05040102010807070707" pitchFamily="18" charset="2"/>
              <a:buChar char=""/>
            </a:pPr>
            <a:r>
              <a:rPr lang="en-IE" sz="1900" dirty="0" smtClean="0"/>
              <a:t>This time we are going to use a bit count (colour depth) of 4 so the image can have up to 16 colours. Each byte stores two pixels. The byte consists of two bit patterns such as 1100 1010. The first but pattern is the first pixel and the second bit pattern is the second pixel. Each bit pattern represents the colour to be used for the pixel.</a:t>
            </a:r>
          </a:p>
          <a:p>
            <a:pPr marL="342900" indent="-342900">
              <a:buClr>
                <a:schemeClr val="tx2">
                  <a:lumMod val="75000"/>
                </a:schemeClr>
              </a:buClr>
              <a:buFont typeface="Wingdings 3" panose="05040102010807070707" pitchFamily="18" charset="2"/>
              <a:buChar char=""/>
            </a:pPr>
            <a:r>
              <a:rPr lang="en-IE" sz="1900" dirty="0" smtClean="0"/>
              <a:t>The following image is 16 pixels wide and 6 pixels high. Its bit count (colour depth) is 4 so it has up to 16 colours. It uses four bits to store each pixel. There is no compression. The pixels in the image look like this:</a:t>
            </a:r>
            <a:r>
              <a:rPr lang="en-IE" sz="1900" dirty="0"/>
              <a:t/>
            </a:r>
            <a:br>
              <a:rPr lang="en-IE" sz="1900" dirty="0"/>
            </a:br>
            <a:r>
              <a:rPr lang="en-IE" sz="1900" dirty="0" smtClean="0"/>
              <a:t/>
            </a:r>
            <a:br>
              <a:rPr lang="en-IE" sz="1900" dirty="0" smtClean="0"/>
            </a:br>
            <a:r>
              <a:rPr lang="en-IE" sz="1900" dirty="0" smtClean="0"/>
              <a:t/>
            </a:r>
            <a:br>
              <a:rPr lang="en-IE" sz="1900" dirty="0" smtClean="0"/>
            </a:br>
            <a:r>
              <a:rPr lang="en-IE" sz="800" dirty="0" smtClean="0"/>
              <a:t/>
            </a:r>
            <a:br>
              <a:rPr lang="en-IE" sz="800" dirty="0" smtClean="0"/>
            </a:br>
            <a:r>
              <a:rPr lang="en-IE" sz="1900" dirty="0" smtClean="0"/>
              <a:t/>
            </a:r>
            <a:br>
              <a:rPr lang="en-IE" sz="1900" dirty="0" smtClean="0"/>
            </a:br>
            <a:endParaRPr lang="en-IE" sz="1900" dirty="0" smtClean="0"/>
          </a:p>
          <a:p>
            <a:pPr algn="ctr">
              <a:buClr>
                <a:schemeClr val="tx2">
                  <a:lumMod val="75000"/>
                </a:schemeClr>
              </a:buClr>
            </a:pPr>
            <a:r>
              <a:rPr lang="en-IE" sz="1900" b="1" dirty="0" smtClean="0"/>
              <a:t>Figure 1.13</a:t>
            </a:r>
            <a:r>
              <a:rPr lang="en-IE" sz="1900" dirty="0" smtClean="0"/>
              <a:t> – Filled colour raster grid</a:t>
            </a:r>
          </a:p>
          <a:p>
            <a:pPr marL="342900" indent="-342900">
              <a:buClr>
                <a:schemeClr val="tx2">
                  <a:lumMod val="75000"/>
                </a:schemeClr>
              </a:buClr>
              <a:buFont typeface="Wingdings 3" panose="05040102010807070707" pitchFamily="18" charset="2"/>
              <a:buChar char=""/>
              <a:tabLst>
                <a:tab pos="2070100" algn="l"/>
                <a:tab pos="3951288" algn="l"/>
                <a:tab pos="5641975" algn="l"/>
              </a:tabLst>
            </a:pPr>
            <a:r>
              <a:rPr lang="en-IE" sz="1900" dirty="0" smtClean="0"/>
              <a:t>Each byte (eight bits) represents two pixels. The colours in this example are represented by the following bit patterns:</a:t>
            </a:r>
            <a:br>
              <a:rPr lang="en-IE" sz="1900" dirty="0" smtClean="0"/>
            </a:br>
            <a:r>
              <a:rPr lang="en-IE" sz="1900" dirty="0" smtClean="0"/>
              <a:t>Black = 1111	White = 0000	Blue = 0001	Green = 0010</a:t>
            </a:r>
            <a:br>
              <a:rPr lang="en-IE" sz="1900" dirty="0" smtClean="0"/>
            </a:br>
            <a:r>
              <a:rPr lang="en-IE" sz="1900" dirty="0" smtClean="0"/>
              <a:t>Yellow = 0011	Red = 0100</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91679" y="3861049"/>
            <a:ext cx="5777701" cy="1315714"/>
          </a:xfrm>
          <a:prstGeom prst="rect">
            <a:avLst/>
          </a:prstGeom>
        </p:spPr>
      </p:pic>
    </p:spTree>
    <p:extLst>
      <p:ext uri="{BB962C8B-B14F-4D97-AF65-F5344CB8AC3E}">
        <p14:creationId xmlns:p14="http://schemas.microsoft.com/office/powerpoint/2010/main" val="455328568"/>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203677"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179512" y="1124744"/>
            <a:ext cx="8784976" cy="5432256"/>
          </a:xfrm>
          <a:prstGeom prst="rect">
            <a:avLst/>
          </a:prstGeom>
          <a:noFill/>
          <a:ln w="57150">
            <a:solidFill>
              <a:schemeClr val="accent6">
                <a:lumMod val="75000"/>
              </a:schemeClr>
            </a:solidFill>
          </a:ln>
        </p:spPr>
        <p:txBody>
          <a:bodyPr wrap="square" numCol="1" rtlCol="0">
            <a:spAutoFit/>
          </a:bodyPr>
          <a:lstStyle/>
          <a:p>
            <a:pPr marL="285750" indent="-285750">
              <a:buClr>
                <a:schemeClr val="tx2">
                  <a:lumMod val="75000"/>
                </a:schemeClr>
              </a:buClr>
              <a:buFont typeface="Wingdings" panose="05000000000000000000" pitchFamily="2" charset="2"/>
              <a:buChar char="§"/>
            </a:pPr>
            <a:endParaRPr lang="en-US" sz="2400" dirty="0" smtClean="0"/>
          </a:p>
          <a:p>
            <a:pPr algn="ctr">
              <a:buClr>
                <a:schemeClr val="tx2">
                  <a:lumMod val="75000"/>
                </a:schemeClr>
              </a:buClr>
            </a:pPr>
            <a:r>
              <a:rPr lang="en-IE" sz="1900" b="1" dirty="0" smtClean="0"/>
              <a:t/>
            </a:r>
            <a:br>
              <a:rPr lang="en-IE" sz="1900" b="1" dirty="0" smtClean="0"/>
            </a:br>
            <a:r>
              <a:rPr lang="en-IE" sz="1900" b="1" dirty="0" smtClean="0"/>
              <a:t/>
            </a:r>
            <a:br>
              <a:rPr lang="en-IE" sz="1900" b="1" dirty="0" smtClean="0"/>
            </a:br>
            <a:r>
              <a:rPr lang="en-IE" sz="1900" b="1" dirty="0" smtClean="0"/>
              <a:t/>
            </a:r>
            <a:br>
              <a:rPr lang="en-IE" sz="1900" b="1" dirty="0" smtClean="0"/>
            </a:br>
            <a:r>
              <a:rPr lang="en-IE" sz="1900" b="1" dirty="0" smtClean="0"/>
              <a:t/>
            </a:r>
            <a:br>
              <a:rPr lang="en-IE" sz="1900" b="1" dirty="0" smtClean="0"/>
            </a:br>
            <a:r>
              <a:rPr lang="en-IE" sz="1900" b="1" dirty="0" smtClean="0"/>
              <a:t>Figure 1.13</a:t>
            </a:r>
            <a:r>
              <a:rPr lang="en-IE" sz="1900" dirty="0" smtClean="0"/>
              <a:t> – Filled colour raster grid</a:t>
            </a:r>
          </a:p>
          <a:p>
            <a:pPr marL="342900" indent="-342900">
              <a:buClr>
                <a:schemeClr val="tx2">
                  <a:lumMod val="75000"/>
                </a:schemeClr>
              </a:buClr>
              <a:buFont typeface="Wingdings 3" panose="05040102010807070707" pitchFamily="18" charset="2"/>
              <a:buChar char=""/>
              <a:tabLst>
                <a:tab pos="2070100" algn="l"/>
                <a:tab pos="3951288" algn="l"/>
                <a:tab pos="5641975" algn="l"/>
              </a:tabLst>
            </a:pPr>
            <a:r>
              <a:rPr lang="en-IE" sz="1900" dirty="0" smtClean="0"/>
              <a:t>The bit pattern is added to represent the colour of each pixel:</a:t>
            </a:r>
            <a:br>
              <a:rPr lang="en-IE" sz="1900" dirty="0" smtClean="0"/>
            </a:br>
            <a:r>
              <a:rPr lang="en-IE" sz="1900" dirty="0" smtClean="0"/>
              <a:t/>
            </a:r>
            <a:br>
              <a:rPr lang="en-IE" sz="1900" dirty="0" smtClean="0"/>
            </a:br>
            <a:r>
              <a:rPr lang="en-IE" sz="1900" dirty="0" smtClean="0"/>
              <a:t/>
            </a:r>
            <a:br>
              <a:rPr lang="en-IE" sz="1900" dirty="0" smtClean="0"/>
            </a:br>
            <a:endParaRPr lang="en-IE" sz="1900" dirty="0" smtClean="0"/>
          </a:p>
          <a:p>
            <a:pPr algn="ctr">
              <a:buClr>
                <a:schemeClr val="tx2">
                  <a:lumMod val="75000"/>
                </a:schemeClr>
              </a:buClr>
              <a:tabLst>
                <a:tab pos="2070100" algn="l"/>
                <a:tab pos="3951288" algn="l"/>
                <a:tab pos="5641975" algn="l"/>
              </a:tabLst>
            </a:pPr>
            <a:r>
              <a:rPr lang="en-IE" sz="1900" dirty="0" smtClean="0"/>
              <a:t/>
            </a:r>
            <a:br>
              <a:rPr lang="en-IE" sz="1900" dirty="0" smtClean="0"/>
            </a:br>
            <a:r>
              <a:rPr lang="en-IE" sz="1900" b="1" dirty="0" smtClean="0"/>
              <a:t>Figure 1.14 – Filled colour raster grid with binary digits</a:t>
            </a:r>
            <a:endParaRPr lang="en-IE" sz="1900" dirty="0"/>
          </a:p>
          <a:p>
            <a:pPr marL="342900" indent="-342900">
              <a:buClr>
                <a:schemeClr val="tx2">
                  <a:lumMod val="75000"/>
                </a:schemeClr>
              </a:buClr>
              <a:buFont typeface="Wingdings 3" panose="05040102010807070707" pitchFamily="18" charset="2"/>
              <a:buChar char=""/>
              <a:tabLst>
                <a:tab pos="2070100" algn="l"/>
                <a:tab pos="3951288" algn="l"/>
                <a:tab pos="5641975" algn="l"/>
              </a:tabLst>
            </a:pPr>
            <a:r>
              <a:rPr lang="en-IE" sz="1900" dirty="0" smtClean="0"/>
              <a:t>Starting at the bottom left, the raster encoding for the bottom two rows would be:</a:t>
            </a:r>
          </a:p>
          <a:p>
            <a:pPr algn="ctr">
              <a:buClr>
                <a:schemeClr val="tx2">
                  <a:lumMod val="75000"/>
                </a:schemeClr>
              </a:buClr>
              <a:tabLst>
                <a:tab pos="2070100" algn="l"/>
                <a:tab pos="3951288" algn="l"/>
                <a:tab pos="5641975" algn="l"/>
              </a:tabLst>
            </a:pPr>
            <a:r>
              <a:rPr lang="en-IE" sz="1900" dirty="0" smtClean="0"/>
              <a:t>00000000 00000000 01000100 01000100 01000100</a:t>
            </a:r>
          </a:p>
          <a:p>
            <a:pPr algn="ctr">
              <a:buClr>
                <a:schemeClr val="tx2">
                  <a:lumMod val="75000"/>
                </a:schemeClr>
              </a:buClr>
              <a:tabLst>
                <a:tab pos="2070100" algn="l"/>
                <a:tab pos="3951288" algn="l"/>
                <a:tab pos="5641975" algn="l"/>
              </a:tabLst>
            </a:pPr>
            <a:r>
              <a:rPr lang="en-IE" sz="1900" dirty="0" smtClean="0"/>
              <a:t>01000100 00000000 00000000</a:t>
            </a:r>
          </a:p>
          <a:p>
            <a:pPr algn="ctr">
              <a:buClr>
                <a:schemeClr val="tx2">
                  <a:lumMod val="75000"/>
                </a:schemeClr>
              </a:buClr>
              <a:tabLst>
                <a:tab pos="2070100" algn="l"/>
                <a:tab pos="3951288" algn="l"/>
                <a:tab pos="5641975" algn="l"/>
              </a:tabLst>
            </a:pPr>
            <a:r>
              <a:rPr lang="en-IE" sz="1900" dirty="0" smtClean="0"/>
              <a:t>00000000 00000000 00000011 00110011 00110011</a:t>
            </a:r>
          </a:p>
          <a:p>
            <a:pPr algn="ctr">
              <a:buClr>
                <a:schemeClr val="tx2">
                  <a:lumMod val="75000"/>
                </a:schemeClr>
              </a:buClr>
              <a:tabLst>
                <a:tab pos="2070100" algn="l"/>
                <a:tab pos="3951288" algn="l"/>
                <a:tab pos="5641975" algn="l"/>
              </a:tabLst>
            </a:pPr>
            <a:r>
              <a:rPr lang="en-IE" sz="1900" dirty="0" smtClean="0"/>
              <a:t>00110000 00000000 00000000</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91679" y="1268760"/>
            <a:ext cx="5777701" cy="1315714"/>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71600" y="3356992"/>
            <a:ext cx="7272808" cy="1008113"/>
          </a:xfrm>
          <a:prstGeom prst="rect">
            <a:avLst/>
          </a:prstGeom>
        </p:spPr>
      </p:pic>
    </p:spTree>
    <p:extLst>
      <p:ext uri="{BB962C8B-B14F-4D97-AF65-F5344CB8AC3E}">
        <p14:creationId xmlns:p14="http://schemas.microsoft.com/office/powerpoint/2010/main" val="124015990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19672" y="1196752"/>
            <a:ext cx="7272808" cy="1008113"/>
          </a:xfrm>
          <a:prstGeom prst="rect">
            <a:avLst/>
          </a:prstGeom>
        </p:spPr>
      </p:pic>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203677"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179512" y="1124744"/>
            <a:ext cx="8784976" cy="5586145"/>
          </a:xfrm>
          <a:prstGeom prst="rect">
            <a:avLst/>
          </a:prstGeom>
          <a:noFill/>
          <a:ln w="57150">
            <a:solidFill>
              <a:schemeClr val="accent6">
                <a:lumMod val="75000"/>
              </a:schemeClr>
            </a:solidFill>
          </a:ln>
        </p:spPr>
        <p:txBody>
          <a:bodyPr wrap="square" numCol="1" rtlCol="0">
            <a:spAutoFit/>
          </a:bodyPr>
          <a:lstStyle/>
          <a:p>
            <a:pPr marL="285750" indent="-285750">
              <a:buClr>
                <a:schemeClr val="tx2">
                  <a:lumMod val="75000"/>
                </a:schemeClr>
              </a:buClr>
              <a:buFont typeface="Wingdings" panose="05000000000000000000" pitchFamily="2" charset="2"/>
              <a:buChar char="§"/>
            </a:pPr>
            <a:r>
              <a:rPr lang="en-US" sz="2400" dirty="0" smtClean="0"/>
              <a:t/>
            </a:r>
            <a:br>
              <a:rPr lang="en-US" sz="2400" dirty="0" smtClean="0"/>
            </a:br>
            <a:r>
              <a:rPr lang="en-US" sz="2400" dirty="0" smtClean="0"/>
              <a:t/>
            </a:r>
            <a:br>
              <a:rPr lang="en-US" sz="2400" dirty="0" smtClean="0"/>
            </a:br>
            <a:endParaRPr lang="en-US" sz="2400" dirty="0" smtClean="0"/>
          </a:p>
          <a:p>
            <a:pPr marL="342900" indent="-342900">
              <a:buClr>
                <a:schemeClr val="tx2">
                  <a:lumMod val="75000"/>
                </a:schemeClr>
              </a:buClr>
              <a:buFont typeface="Wingdings 3" panose="05040102010807070707" pitchFamily="18" charset="2"/>
              <a:buChar char=""/>
              <a:tabLst>
                <a:tab pos="2070100" algn="l"/>
                <a:tab pos="3951288" algn="l"/>
                <a:tab pos="5641975" algn="l"/>
              </a:tabLst>
            </a:pPr>
            <a:r>
              <a:rPr lang="en-IE" sz="1900" dirty="0" smtClean="0"/>
              <a:t>As the image gets bigger, it takes up a lot of storage space. Therefor a method called run-length encoding (RLE) can be used to reduce the amount of storage space that is used. This is known as compression. RLE takes consecutive values and combines them together. At a basic level, the image above has ten black pixels in a row. Instead of storing ten separate pixels, RLE would store the quantity and colour, e.g. ten X black X 1111.</a:t>
            </a:r>
          </a:p>
          <a:p>
            <a:pPr marL="342900" indent="-342900">
              <a:buClr>
                <a:schemeClr val="tx2">
                  <a:lumMod val="75000"/>
                </a:schemeClr>
              </a:buClr>
              <a:buFont typeface="Wingdings 3" panose="05040102010807070707" pitchFamily="18" charset="2"/>
              <a:buChar char=""/>
              <a:tabLst>
                <a:tab pos="2070100" algn="l"/>
                <a:tab pos="3951288" algn="l"/>
                <a:tab pos="5641975" algn="l"/>
              </a:tabLst>
            </a:pPr>
            <a:r>
              <a:rPr lang="en-IE" sz="1900" dirty="0" smtClean="0"/>
              <a:t>Sometimes when files are compressed, </a:t>
            </a:r>
            <a:br>
              <a:rPr lang="en-IE" sz="1900" dirty="0" smtClean="0"/>
            </a:br>
            <a:r>
              <a:rPr lang="en-IE" sz="1900" dirty="0" smtClean="0"/>
              <a:t>the use lossy compression, which means </a:t>
            </a:r>
            <a:br>
              <a:rPr lang="en-IE" sz="1900" dirty="0" smtClean="0"/>
            </a:br>
            <a:r>
              <a:rPr lang="en-IE" sz="1900" dirty="0" smtClean="0"/>
              <a:t>some of the original data is removed and </a:t>
            </a:r>
            <a:br>
              <a:rPr lang="en-IE" sz="1900" dirty="0" smtClean="0"/>
            </a:br>
            <a:r>
              <a:rPr lang="en-IE" sz="1900" dirty="0" smtClean="0"/>
              <a:t>the quality is reduced. E.g. Figure 1.15 </a:t>
            </a:r>
            <a:br>
              <a:rPr lang="en-IE" sz="1900" dirty="0" smtClean="0"/>
            </a:br>
            <a:r>
              <a:rPr lang="en-IE" sz="1900" dirty="0" smtClean="0"/>
              <a:t>shows how the quality of an mage can </a:t>
            </a:r>
            <a:br>
              <a:rPr lang="en-IE" sz="1900" dirty="0" smtClean="0"/>
            </a:br>
            <a:r>
              <a:rPr lang="en-IE" sz="1900" dirty="0" smtClean="0"/>
              <a:t>be reduced if lossy compression is used.</a:t>
            </a:r>
            <a:br>
              <a:rPr lang="en-IE" sz="1900" dirty="0" smtClean="0"/>
            </a:br>
            <a:endParaRPr lang="en-IE" sz="1900" dirty="0" smtClean="0"/>
          </a:p>
          <a:p>
            <a:pPr>
              <a:buClr>
                <a:schemeClr val="tx2">
                  <a:lumMod val="75000"/>
                </a:schemeClr>
              </a:buClr>
              <a:tabLst>
                <a:tab pos="2070100" algn="l"/>
                <a:tab pos="3951288" algn="l"/>
                <a:tab pos="5641975" algn="l"/>
              </a:tabLst>
            </a:pPr>
            <a:r>
              <a:rPr lang="en-IE" sz="1900" dirty="0" smtClean="0"/>
              <a:t/>
            </a:r>
            <a:br>
              <a:rPr lang="en-IE" sz="1900" dirty="0" smtClean="0"/>
            </a:br>
            <a:endParaRPr lang="en-IE" sz="1900" dirty="0" smtClean="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125457" y="4077072"/>
            <a:ext cx="3744416" cy="2520280"/>
          </a:xfrm>
          <a:prstGeom prst="rect">
            <a:avLst/>
          </a:prstGeom>
        </p:spPr>
      </p:pic>
      <p:sp>
        <p:nvSpPr>
          <p:cNvPr id="6" name="TextBox 5"/>
          <p:cNvSpPr txBox="1"/>
          <p:nvPr/>
        </p:nvSpPr>
        <p:spPr>
          <a:xfrm>
            <a:off x="1491129" y="6230252"/>
            <a:ext cx="3634328" cy="369332"/>
          </a:xfrm>
          <a:prstGeom prst="rect">
            <a:avLst/>
          </a:prstGeom>
          <a:noFill/>
        </p:spPr>
        <p:txBody>
          <a:bodyPr wrap="none" rtlCol="0">
            <a:spAutoFit/>
          </a:bodyPr>
          <a:lstStyle/>
          <a:p>
            <a:r>
              <a:rPr lang="en-IE" b="1" dirty="0" smtClean="0"/>
              <a:t>Figure 1.15 </a:t>
            </a:r>
            <a:r>
              <a:rPr lang="en-IE" dirty="0" smtClean="0"/>
              <a:t>– Lossy compression</a:t>
            </a:r>
            <a:endParaRPr lang="en-GB" dirty="0"/>
          </a:p>
        </p:txBody>
      </p:sp>
    </p:spTree>
    <p:extLst>
      <p:ext uri="{BB962C8B-B14F-4D97-AF65-F5344CB8AC3E}">
        <p14:creationId xmlns:p14="http://schemas.microsoft.com/office/powerpoint/2010/main" val="521100349"/>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616623" cy="5632311"/>
          </a:xfrm>
          <a:prstGeom prst="rect">
            <a:avLst/>
          </a:prstGeom>
        </p:spPr>
        <p:txBody>
          <a:bodyPr wrap="square">
            <a:spAutoFit/>
          </a:bodyPr>
          <a:lstStyle/>
          <a:p>
            <a:pPr>
              <a:buClr>
                <a:srgbClr val="0070C0"/>
              </a:buClr>
            </a:pPr>
            <a:r>
              <a:rPr lang="en-US" sz="2000" b="1" dirty="0">
                <a:solidFill>
                  <a:schemeClr val="tx2"/>
                </a:solidFill>
              </a:rPr>
              <a:t>Sound</a:t>
            </a:r>
          </a:p>
          <a:p>
            <a:pPr marL="449263" indent="-449263">
              <a:buClr>
                <a:srgbClr val="0070C0"/>
              </a:buClr>
              <a:buFont typeface="Wingdings 3" panose="05040102010807070707" pitchFamily="18" charset="2"/>
              <a:buChar char=""/>
            </a:pPr>
            <a:r>
              <a:rPr lang="en-US" sz="2000" dirty="0" smtClean="0"/>
              <a:t>When </a:t>
            </a:r>
            <a:r>
              <a:rPr lang="en-US" sz="2000" dirty="0"/>
              <a:t>sound is encoded, the sample rate, bit depth and </a:t>
            </a:r>
            <a:r>
              <a:rPr lang="en-US" sz="2000" dirty="0" smtClean="0"/>
              <a:t>bit rate </a:t>
            </a:r>
            <a:r>
              <a:rPr lang="en-US" sz="2000" dirty="0"/>
              <a:t>are stored. When sound is recorded, it is converted </a:t>
            </a:r>
            <a:r>
              <a:rPr lang="en-US" sz="2000" dirty="0" smtClean="0"/>
              <a:t>from its </a:t>
            </a:r>
            <a:r>
              <a:rPr lang="en-US" sz="2000" dirty="0"/>
              <a:t>original analogue format into a digital format, which </a:t>
            </a:r>
            <a:r>
              <a:rPr lang="en-US" sz="2000" dirty="0" smtClean="0"/>
              <a:t>is broken </a:t>
            </a:r>
            <a:r>
              <a:rPr lang="en-US" sz="2000" dirty="0"/>
              <a:t>down into thousands of samples per second.</a:t>
            </a:r>
          </a:p>
          <a:p>
            <a:pPr marL="449263" indent="-449263">
              <a:buClr>
                <a:srgbClr val="0070C0"/>
              </a:buClr>
              <a:buFont typeface="Wingdings 3" panose="05040102010807070707" pitchFamily="18" charset="2"/>
              <a:buChar char=""/>
            </a:pPr>
            <a:r>
              <a:rPr lang="en-US" sz="2000" dirty="0" smtClean="0"/>
              <a:t>The sample rate</a:t>
            </a:r>
            <a:r>
              <a:rPr lang="en-US" sz="2000" dirty="0"/>
              <a:t>, also known as the frequency, is the </a:t>
            </a:r>
            <a:r>
              <a:rPr lang="en-US" sz="2000" dirty="0" smtClean="0"/>
              <a:t>number of </a:t>
            </a:r>
            <a:r>
              <a:rPr lang="en-US" sz="2000" dirty="0"/>
              <a:t>audio samples per second. The higher the sample rate, the higher the quality of the music, but also the more storage that is required. </a:t>
            </a:r>
            <a:endParaRPr lang="en-US" sz="2000" dirty="0" smtClean="0"/>
          </a:p>
          <a:p>
            <a:pPr marL="449263" indent="-449263">
              <a:buClr>
                <a:srgbClr val="0070C0"/>
              </a:buClr>
              <a:buFont typeface="Wingdings 3" panose="05040102010807070707" pitchFamily="18" charset="2"/>
              <a:buChar char=""/>
            </a:pPr>
            <a:r>
              <a:rPr lang="en-US" sz="2000" dirty="0" smtClean="0"/>
              <a:t>Each </a:t>
            </a:r>
            <a:r>
              <a:rPr lang="en-US" sz="2000" dirty="0"/>
              <a:t>sample is stored as binary data. The sample rate is measured in hertz (Hz). Typically, music on a CD will use a sample rate of 44.1 kHz (kilohertz) whereas a simple telephone call would find 8 kHz sufficient.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5940153" y="1124744"/>
            <a:ext cx="2952327" cy="4555093"/>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1900" dirty="0" smtClean="0"/>
          </a:p>
          <a:p>
            <a:pPr>
              <a:buClr>
                <a:schemeClr val="tx2">
                  <a:lumMod val="75000"/>
                </a:schemeClr>
              </a:buClr>
            </a:pPr>
            <a:endParaRPr lang="en-US" sz="500" dirty="0"/>
          </a:p>
          <a:p>
            <a:pPr>
              <a:buClr>
                <a:schemeClr val="tx2">
                  <a:lumMod val="75000"/>
                </a:schemeClr>
              </a:buClr>
            </a:pPr>
            <a:r>
              <a:rPr lang="en-US" sz="1900" dirty="0"/>
              <a:t>Images can be encoded into a variety of different file types. Find out what the purpose of each of the following file types is:</a:t>
            </a:r>
          </a:p>
          <a:p>
            <a:pPr marL="342900" indent="-342900">
              <a:buClr>
                <a:schemeClr val="tx2">
                  <a:lumMod val="75000"/>
                </a:schemeClr>
              </a:buClr>
              <a:buFont typeface="Wingdings" panose="05000000000000000000" pitchFamily="2" charset="2"/>
              <a:buChar char="§"/>
            </a:pPr>
            <a:r>
              <a:rPr lang="en-US" sz="1900" dirty="0" smtClean="0"/>
              <a:t>JPEG/JPG </a:t>
            </a:r>
            <a:r>
              <a:rPr lang="en-US" sz="1900" dirty="0"/>
              <a:t>(Joint Photographic Experts Group)</a:t>
            </a:r>
          </a:p>
          <a:p>
            <a:pPr marL="342900" indent="-342900">
              <a:buClr>
                <a:schemeClr val="tx2">
                  <a:lumMod val="75000"/>
                </a:schemeClr>
              </a:buClr>
              <a:buFont typeface="Wingdings" panose="05000000000000000000" pitchFamily="2" charset="2"/>
              <a:buChar char="§"/>
            </a:pPr>
            <a:r>
              <a:rPr lang="en-US" sz="1900" dirty="0" smtClean="0"/>
              <a:t>GIF </a:t>
            </a:r>
            <a:r>
              <a:rPr lang="en-US" sz="1900" dirty="0"/>
              <a:t>(Graphics Interchange Format)</a:t>
            </a:r>
          </a:p>
          <a:p>
            <a:pPr marL="342900" indent="-342900">
              <a:buClr>
                <a:schemeClr val="tx2">
                  <a:lumMod val="75000"/>
                </a:schemeClr>
              </a:buClr>
              <a:buFont typeface="Wingdings" panose="05000000000000000000" pitchFamily="2" charset="2"/>
              <a:buChar char="§"/>
            </a:pPr>
            <a:r>
              <a:rPr lang="en-US" sz="1900" dirty="0" smtClean="0"/>
              <a:t>PNG </a:t>
            </a:r>
            <a:r>
              <a:rPr lang="en-US" sz="1900" dirty="0"/>
              <a:t>(Portable Network Graphics)</a:t>
            </a:r>
          </a:p>
          <a:p>
            <a:pPr marL="342900" indent="-342900">
              <a:buClr>
                <a:schemeClr val="tx2">
                  <a:lumMod val="75000"/>
                </a:schemeClr>
              </a:buClr>
              <a:buFont typeface="Wingdings" panose="05000000000000000000" pitchFamily="2" charset="2"/>
              <a:buChar char="§"/>
            </a:pPr>
            <a:r>
              <a:rPr lang="en-US" sz="1900" dirty="0" smtClean="0"/>
              <a:t>SVG </a:t>
            </a:r>
            <a:r>
              <a:rPr lang="en-US" sz="1900" dirty="0"/>
              <a:t>(Scalable Vector Graphics)</a:t>
            </a:r>
            <a:endParaRPr lang="en-US" sz="1900" dirty="0" smtClean="0"/>
          </a:p>
        </p:txBody>
      </p:sp>
      <p:sp>
        <p:nvSpPr>
          <p:cNvPr id="9" name="TextBox 8"/>
          <p:cNvSpPr txBox="1"/>
          <p:nvPr/>
        </p:nvSpPr>
        <p:spPr>
          <a:xfrm>
            <a:off x="5940152"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13748219"/>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4104455" cy="5632311"/>
          </a:xfrm>
          <a:prstGeom prst="rect">
            <a:avLst/>
          </a:prstGeom>
        </p:spPr>
        <p:txBody>
          <a:bodyPr wrap="square">
            <a:spAutoFit/>
          </a:bodyPr>
          <a:lstStyle/>
          <a:p>
            <a:pPr>
              <a:buClr>
                <a:srgbClr val="0070C0"/>
              </a:buClr>
            </a:pPr>
            <a:r>
              <a:rPr lang="en-US" sz="2000" b="1" dirty="0">
                <a:solidFill>
                  <a:schemeClr val="tx2"/>
                </a:solidFill>
              </a:rPr>
              <a:t>Sound</a:t>
            </a:r>
          </a:p>
          <a:p>
            <a:pPr marL="449263" indent="-449263">
              <a:buClr>
                <a:srgbClr val="0070C0"/>
              </a:buClr>
              <a:buFont typeface="Wingdings 3" panose="05040102010807070707" pitchFamily="18" charset="2"/>
              <a:buChar char=""/>
            </a:pPr>
            <a:r>
              <a:rPr lang="en-US" sz="2000" dirty="0"/>
              <a:t>The bit depth is the number of bits </a:t>
            </a:r>
            <a:r>
              <a:rPr lang="en-US" sz="2000" dirty="0" smtClean="0"/>
              <a:t>(1’s </a:t>
            </a:r>
            <a:r>
              <a:rPr lang="en-US" sz="2000" dirty="0"/>
              <a:t>and </a:t>
            </a:r>
            <a:r>
              <a:rPr lang="en-US" sz="2000" dirty="0" smtClean="0"/>
              <a:t>0’s</a:t>
            </a:r>
            <a:r>
              <a:rPr lang="en-US" sz="2000" dirty="0"/>
              <a:t>) used for each sound clip. A higher bit depth will give a higher quality sound. CDs use a bit depth of 16 which means 16 bits </a:t>
            </a:r>
            <a:r>
              <a:rPr lang="en-US" sz="2000" dirty="0" smtClean="0"/>
              <a:t>(0’s </a:t>
            </a:r>
            <a:r>
              <a:rPr lang="en-US" sz="2000" dirty="0"/>
              <a:t>and </a:t>
            </a:r>
            <a:r>
              <a:rPr lang="en-US" sz="2000" dirty="0" smtClean="0"/>
              <a:t>1’s</a:t>
            </a:r>
            <a:r>
              <a:rPr lang="en-US" sz="2000" dirty="0"/>
              <a:t>) are used. 16 bits gives 65536 combinations of binary storage.</a:t>
            </a:r>
          </a:p>
          <a:p>
            <a:pPr marL="449263" indent="-449263">
              <a:buClr>
                <a:srgbClr val="0070C0"/>
              </a:buClr>
              <a:buFont typeface="Wingdings 3" panose="05040102010807070707" pitchFamily="18" charset="2"/>
              <a:buChar char=""/>
            </a:pPr>
            <a:r>
              <a:rPr lang="en-US" sz="2000" dirty="0"/>
              <a:t>The bit rate is the number of bits that are processed every second. It is measured in kilobits per second (kbps). The bit rate is calculated using this calculation:</a:t>
            </a:r>
            <a:br>
              <a:rPr lang="en-US" sz="2000" dirty="0"/>
            </a:br>
            <a:r>
              <a:rPr lang="en-US" sz="2000" b="1" dirty="0">
                <a:solidFill>
                  <a:srgbClr val="FF0000"/>
                </a:solidFill>
              </a:rPr>
              <a:t>bit rate = sample rate x bit depth x number of channels</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4283968"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0" name="TextBox 9"/>
          <p:cNvSpPr txBox="1"/>
          <p:nvPr/>
        </p:nvSpPr>
        <p:spPr>
          <a:xfrm>
            <a:off x="4283968" y="1124744"/>
            <a:ext cx="4680520" cy="4708981"/>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GB" sz="2800" dirty="0"/>
          </a:p>
          <a:p>
            <a:pPr marL="342900" indent="-342900">
              <a:buClr>
                <a:srgbClr val="C00000"/>
              </a:buClr>
              <a:buFont typeface="Wingdings" panose="05000000000000000000" pitchFamily="2" charset="2"/>
              <a:buChar char="§"/>
            </a:pPr>
            <a:r>
              <a:rPr lang="en-US" sz="1600" dirty="0"/>
              <a:t>A CD sound file has a sample rate of 44.1 kHz (44100 Hz), a bit depth of 16 bits and two channels (left and right for stereo).</a:t>
            </a:r>
          </a:p>
          <a:p>
            <a:pPr algn="ctr">
              <a:buClr>
                <a:srgbClr val="C00000"/>
              </a:buClr>
            </a:pPr>
            <a:r>
              <a:rPr lang="en-US" sz="1600" dirty="0"/>
              <a:t>bit rate = 44100 x 16 x 2 = 1411200 bps = 1.4 mbps (megabits per second)</a:t>
            </a:r>
          </a:p>
          <a:p>
            <a:pPr marL="342900" indent="-342900">
              <a:buClr>
                <a:srgbClr val="C00000"/>
              </a:buClr>
              <a:buFont typeface="Wingdings" panose="05000000000000000000" pitchFamily="2" charset="2"/>
              <a:buChar char="§"/>
            </a:pPr>
            <a:r>
              <a:rPr lang="en-US" sz="1600" dirty="0"/>
              <a:t>That means that 1.4 megabits are required to store every second of audio. Therefore, we can multiply the bit rate by the number of seconds to find the file size. So for a 3 minute 30 second audio file (210 seconds):</a:t>
            </a:r>
          </a:p>
          <a:p>
            <a:pPr algn="ctr">
              <a:buClr>
                <a:srgbClr val="C00000"/>
              </a:buClr>
            </a:pPr>
            <a:r>
              <a:rPr lang="en-US" sz="1600" dirty="0"/>
              <a:t>file size (in bits) = </a:t>
            </a:r>
            <a:r>
              <a:rPr lang="en-US" sz="1600" dirty="0" smtClean="0"/>
              <a:t>1,411,200 </a:t>
            </a:r>
            <a:r>
              <a:rPr lang="en-US" sz="1600" dirty="0"/>
              <a:t>x 210 = </a:t>
            </a:r>
            <a:r>
              <a:rPr lang="en-US" sz="1600" dirty="0" smtClean="0"/>
              <a:t>296,352,000 </a:t>
            </a:r>
            <a:r>
              <a:rPr lang="en-US" sz="1600" dirty="0"/>
              <a:t>(296 megabits)</a:t>
            </a:r>
          </a:p>
          <a:p>
            <a:pPr marL="342900" indent="-342900">
              <a:buClr>
                <a:srgbClr val="C00000"/>
              </a:buClr>
              <a:buFont typeface="Wingdings" panose="05000000000000000000" pitchFamily="2" charset="2"/>
              <a:buChar char="§"/>
            </a:pPr>
            <a:r>
              <a:rPr lang="en-US" sz="1600" dirty="0"/>
              <a:t>There are eight bits in a byte and we use bytes to measure storage, so the file size in bits is divided by eight:</a:t>
            </a:r>
          </a:p>
          <a:p>
            <a:pPr marL="342900" indent="-342900">
              <a:buClr>
                <a:srgbClr val="C00000"/>
              </a:buClr>
              <a:buFont typeface="Wingdings" panose="05000000000000000000" pitchFamily="2" charset="2"/>
              <a:buChar char="§"/>
            </a:pPr>
            <a:r>
              <a:rPr lang="en-US" sz="1600" dirty="0"/>
              <a:t>file size (in bytes) = </a:t>
            </a:r>
            <a:r>
              <a:rPr lang="en-US" sz="1600" dirty="0" smtClean="0"/>
              <a:t>296,352,000 </a:t>
            </a:r>
            <a:r>
              <a:rPr lang="en-US" sz="1600" dirty="0"/>
              <a:t>+ 8 = </a:t>
            </a:r>
            <a:r>
              <a:rPr lang="en-US" sz="1600" dirty="0" smtClean="0"/>
              <a:t>37,044,000 </a:t>
            </a:r>
            <a:r>
              <a:rPr lang="en-GB" sz="1600" dirty="0" smtClean="0"/>
              <a:t>bytes </a:t>
            </a:r>
            <a:r>
              <a:rPr lang="en-GB" sz="1600" dirty="0"/>
              <a:t>= 37 MB (megabytes)</a:t>
            </a:r>
            <a:endParaRPr lang="en-IE" sz="1600" dirty="0" smtClean="0"/>
          </a:p>
        </p:txBody>
      </p:sp>
    </p:spTree>
    <p:extLst>
      <p:ext uri="{BB962C8B-B14F-4D97-AF65-F5344CB8AC3E}">
        <p14:creationId xmlns:p14="http://schemas.microsoft.com/office/powerpoint/2010/main" val="52485602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6264695" cy="5401479"/>
          </a:xfrm>
          <a:prstGeom prst="rect">
            <a:avLst/>
          </a:prstGeom>
        </p:spPr>
        <p:txBody>
          <a:bodyPr wrap="square">
            <a:spAutoFit/>
          </a:bodyPr>
          <a:lstStyle/>
          <a:p>
            <a:pPr>
              <a:buClr>
                <a:srgbClr val="0070C0"/>
              </a:buClr>
            </a:pPr>
            <a:r>
              <a:rPr lang="en-US" sz="2300" b="1" dirty="0">
                <a:solidFill>
                  <a:schemeClr val="tx2"/>
                </a:solidFill>
              </a:rPr>
              <a:t>Sound</a:t>
            </a:r>
          </a:p>
          <a:p>
            <a:pPr marL="449263" indent="-449263">
              <a:buClr>
                <a:srgbClr val="0070C0"/>
              </a:buClr>
              <a:buFont typeface="Wingdings 3" panose="05040102010807070707" pitchFamily="18" charset="2"/>
              <a:buChar char=""/>
            </a:pPr>
            <a:r>
              <a:rPr lang="en-US" sz="2300" dirty="0"/>
              <a:t>The encoding method above does not compress the file and a typical storage format is WAV (Waveform Audio File Format), which is used on PCs. </a:t>
            </a:r>
            <a:endParaRPr lang="en-US" sz="2300" dirty="0" smtClean="0"/>
          </a:p>
          <a:p>
            <a:pPr marL="449263" indent="-449263">
              <a:buClr>
                <a:srgbClr val="0070C0"/>
              </a:buClr>
              <a:buFont typeface="Wingdings 3" panose="05040102010807070707" pitchFamily="18" charset="2"/>
              <a:buChar char=""/>
            </a:pPr>
            <a:r>
              <a:rPr lang="en-US" sz="2300" dirty="0" smtClean="0"/>
              <a:t>However</a:t>
            </a:r>
            <a:r>
              <a:rPr lang="en-US" sz="2300" dirty="0"/>
              <a:t>, music files are often compressed to allow for efficient streaming across the internet and to enable lots of music files to be stored on a single storage medium. Compression reduces the file size.</a:t>
            </a:r>
          </a:p>
          <a:p>
            <a:pPr marL="449263" indent="-449263">
              <a:buClr>
                <a:srgbClr val="0070C0"/>
              </a:buClr>
              <a:buFont typeface="Wingdings 3" panose="05040102010807070707" pitchFamily="18" charset="2"/>
              <a:buChar char=""/>
            </a:pPr>
            <a:r>
              <a:rPr lang="en-US" sz="2300" dirty="0"/>
              <a:t>There are two types of compression: </a:t>
            </a:r>
            <a:r>
              <a:rPr lang="en-US" sz="2300" dirty="0" err="1"/>
              <a:t>lossy</a:t>
            </a:r>
            <a:r>
              <a:rPr lang="en-US" sz="2300" dirty="0"/>
              <a:t> compression and lossless compression. Lossless compression reduces the file size without losing any quality, but it can only reduce the file size by about 50%.</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12</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6444208" y="1124744"/>
            <a:ext cx="2448272" cy="2862322"/>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smtClean="0"/>
          </a:p>
          <a:p>
            <a:pPr>
              <a:buClr>
                <a:schemeClr val="tx2">
                  <a:lumMod val="75000"/>
                </a:schemeClr>
              </a:buClr>
            </a:pPr>
            <a:r>
              <a:rPr lang="en-US" sz="1900" dirty="0" smtClean="0"/>
              <a:t>Calculate </a:t>
            </a:r>
            <a:r>
              <a:rPr lang="en-US" sz="1900" dirty="0"/>
              <a:t>the file size of a sound file with the following properties:</a:t>
            </a:r>
          </a:p>
          <a:p>
            <a:pPr marL="342900" indent="-342900">
              <a:buClr>
                <a:schemeClr val="tx2">
                  <a:lumMod val="75000"/>
                </a:schemeClr>
              </a:buClr>
              <a:buFont typeface="Wingdings" panose="05000000000000000000" pitchFamily="2" charset="2"/>
              <a:buChar char="§"/>
            </a:pPr>
            <a:r>
              <a:rPr lang="en-US" sz="1900" dirty="0" smtClean="0"/>
              <a:t>sample </a:t>
            </a:r>
            <a:r>
              <a:rPr lang="en-US" sz="1900" dirty="0"/>
              <a:t>rate = 8000bps</a:t>
            </a:r>
          </a:p>
          <a:p>
            <a:pPr marL="342900" indent="-342900">
              <a:buClr>
                <a:schemeClr val="tx2">
                  <a:lumMod val="75000"/>
                </a:schemeClr>
              </a:buClr>
              <a:buFont typeface="Wingdings" panose="05000000000000000000" pitchFamily="2" charset="2"/>
              <a:buChar char="§"/>
            </a:pPr>
            <a:r>
              <a:rPr lang="en-US" sz="1900" dirty="0" smtClean="0"/>
              <a:t>bit </a:t>
            </a:r>
            <a:r>
              <a:rPr lang="en-US" sz="1900" dirty="0"/>
              <a:t>depth = 16</a:t>
            </a:r>
          </a:p>
          <a:p>
            <a:pPr marL="342900" indent="-342900">
              <a:buClr>
                <a:schemeClr val="tx2">
                  <a:lumMod val="75000"/>
                </a:schemeClr>
              </a:buClr>
              <a:buFont typeface="Wingdings" panose="05000000000000000000" pitchFamily="2" charset="2"/>
              <a:buChar char="§"/>
            </a:pPr>
            <a:r>
              <a:rPr lang="en-US" sz="1900" dirty="0" smtClean="0"/>
              <a:t>channels </a:t>
            </a:r>
            <a:r>
              <a:rPr lang="en-US" sz="1900" dirty="0"/>
              <a:t>= 1</a:t>
            </a:r>
            <a:endParaRPr lang="en-US" sz="1900" dirty="0" smtClean="0"/>
          </a:p>
        </p:txBody>
      </p:sp>
      <p:sp>
        <p:nvSpPr>
          <p:cNvPr id="9" name="TextBox 8"/>
          <p:cNvSpPr txBox="1"/>
          <p:nvPr/>
        </p:nvSpPr>
        <p:spPr>
          <a:xfrm>
            <a:off x="6444208"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pic>
        <p:nvPicPr>
          <p:cNvPr id="2" name="1.4 - What Does Audio Compression Sound Lik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444208" y="4061924"/>
            <a:ext cx="2448272" cy="1376078"/>
          </a:xfrm>
          <a:prstGeom prst="rect">
            <a:avLst/>
          </a:prstGeom>
        </p:spPr>
      </p:pic>
      <p:sp>
        <p:nvSpPr>
          <p:cNvPr id="3" name="TextBox 2">
            <a:hlinkClick r:id="rId6" action="ppaction://hlinkfile"/>
          </p:cNvPr>
          <p:cNvSpPr txBox="1"/>
          <p:nvPr/>
        </p:nvSpPr>
        <p:spPr>
          <a:xfrm>
            <a:off x="7043814" y="5612780"/>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Tree>
    <p:extLst>
      <p:ext uri="{BB962C8B-B14F-4D97-AF65-F5344CB8AC3E}">
        <p14:creationId xmlns:p14="http://schemas.microsoft.com/office/powerpoint/2010/main" val="247414822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46394265"/>
              </p:ext>
            </p:extLst>
          </p:nvPr>
        </p:nvGraphicFramePr>
        <p:xfrm>
          <a:off x="179512" y="1124744"/>
          <a:ext cx="8712968" cy="5400599"/>
        </p:xfrm>
        <a:graphic>
          <a:graphicData uri="http://schemas.openxmlformats.org/drawingml/2006/table">
            <a:tbl>
              <a:tblPr firstRow="1" bandRow="1">
                <a:tableStyleId>{5C22544A-7EE6-4342-B048-85BDC9FD1C3A}</a:tableStyleId>
              </a:tblPr>
              <a:tblGrid>
                <a:gridCol w="6099078"/>
                <a:gridCol w="1306945"/>
                <a:gridCol w="1306945"/>
              </a:tblGrid>
              <a:tr h="390885">
                <a:tc rowSpan="2">
                  <a:txBody>
                    <a:bodyPr/>
                    <a:lstStyle/>
                    <a:p>
                      <a:r>
                        <a:rPr kumimoji="0" lang="en-GB" sz="185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sz="1850" dirty="0">
                        <a:latin typeface="Arial" panose="020B0604020202020204" pitchFamily="34" charset="0"/>
                        <a:cs typeface="Arial" panose="020B0604020202020204" pitchFamily="34" charset="0"/>
                      </a:endParaRPr>
                    </a:p>
                  </a:txBody>
                  <a:tcPr/>
                </a:tc>
                <a:tc gridSpan="2">
                  <a:txBody>
                    <a:bodyPr/>
                    <a:lstStyle/>
                    <a:p>
                      <a:pPr algn="ctr"/>
                      <a:r>
                        <a:rPr lang="en-IE" sz="1850" dirty="0" smtClean="0">
                          <a:latin typeface="Arial" panose="020B0604020202020204" pitchFamily="34" charset="0"/>
                          <a:cs typeface="Arial" panose="020B0604020202020204" pitchFamily="34" charset="0"/>
                        </a:rPr>
                        <a:t>Weighting</a:t>
                      </a:r>
                      <a:endParaRPr lang="en-GB" sz="185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90885">
                <a:tc vMerge="1">
                  <a:txBody>
                    <a:bodyPr/>
                    <a:lstStyle/>
                    <a:p>
                      <a:endParaRPr lang="en-GB"/>
                    </a:p>
                  </a:txBody>
                  <a:tcPr/>
                </a:tc>
                <a:tc>
                  <a:txBody>
                    <a:bodyPr/>
                    <a:lstStyle/>
                    <a:p>
                      <a:pPr algn="ctr"/>
                      <a:r>
                        <a:rPr lang="en-IE" sz="1850" dirty="0" smtClean="0">
                          <a:latin typeface="Arial" panose="020B0604020202020204" pitchFamily="34" charset="0"/>
                          <a:cs typeface="Arial" panose="020B0604020202020204" pitchFamily="34" charset="0"/>
                        </a:rPr>
                        <a:t>AS Level</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A Level</a:t>
                      </a:r>
                      <a:endParaRPr lang="en-GB" sz="1850" dirty="0">
                        <a:latin typeface="Arial" panose="020B0604020202020204" pitchFamily="34" charset="0"/>
                        <a:cs typeface="Arial" panose="020B0604020202020204" pitchFamily="34" charset="0"/>
                      </a:endParaRPr>
                    </a:p>
                  </a:txBody>
                  <a:tcPr/>
                </a:tc>
              </a:tr>
              <a:tr h="2161835">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1 Theory                                1 hour 45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1–10 of the syllabus content.</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r h="2456994">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2 Practical                           2 hours 30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8–10 of the syllabus content. Candidates will also need to use their previous knowledge from sections 1–7.</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All tasks are compulsory.</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3327852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112567" cy="5693866"/>
          </a:xfrm>
          <a:prstGeom prst="rect">
            <a:avLst/>
          </a:prstGeom>
        </p:spPr>
        <p:txBody>
          <a:bodyPr wrap="square">
            <a:spAutoFit/>
          </a:bodyPr>
          <a:lstStyle/>
          <a:p>
            <a:pPr>
              <a:buClr>
                <a:srgbClr val="0070C0"/>
              </a:buClr>
            </a:pPr>
            <a:r>
              <a:rPr lang="en-US" sz="2600" b="1" dirty="0">
                <a:solidFill>
                  <a:schemeClr val="tx2"/>
                </a:solidFill>
              </a:rPr>
              <a:t>Sound</a:t>
            </a:r>
          </a:p>
          <a:p>
            <a:pPr marL="449263" indent="-449263">
              <a:buClr>
                <a:srgbClr val="0070C0"/>
              </a:buClr>
              <a:buFont typeface="Wingdings 3" panose="05040102010807070707" pitchFamily="18" charset="2"/>
              <a:buChar char=""/>
            </a:pPr>
            <a:r>
              <a:rPr lang="en-US" sz="2600" dirty="0"/>
              <a:t>Lossy compression reduces the file size by reducing the bit rate, which means that some of the quality is lost. Most human ears won’t be able to detect the loss in quality, but an experienced musician would notice. </a:t>
            </a:r>
            <a:endParaRPr lang="en-US" sz="2600" dirty="0" smtClean="0"/>
          </a:p>
          <a:p>
            <a:pPr marL="449263" indent="-449263">
              <a:buClr>
                <a:srgbClr val="0070C0"/>
              </a:buClr>
              <a:buFont typeface="Wingdings 3" panose="05040102010807070707" pitchFamily="18" charset="2"/>
              <a:buChar char=""/>
            </a:pPr>
            <a:r>
              <a:rPr lang="en-US" sz="2600" dirty="0" smtClean="0"/>
              <a:t>When </a:t>
            </a:r>
            <a:r>
              <a:rPr lang="en-US" sz="2600" dirty="0"/>
              <a:t>compressing an audio file, it is possible to choose the bit rate. A bit rate of 128 kbps is equivalent to what would be heard on the radio.</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12</a:t>
            </a:r>
            <a:endParaRPr lang="en-GB" sz="1200" b="1" dirty="0">
              <a:latin typeface="Arial" panose="020B0604020202020204" pitchFamily="34" charset="0"/>
              <a:cs typeface="Arial" panose="020B0604020202020204" pitchFamily="34" charset="0"/>
            </a:endParaRPr>
          </a:p>
        </p:txBody>
      </p:sp>
      <p:sp>
        <p:nvSpPr>
          <p:cNvPr id="10" name="TextBox 9"/>
          <p:cNvSpPr txBox="1"/>
          <p:nvPr/>
        </p:nvSpPr>
        <p:spPr>
          <a:xfrm>
            <a:off x="5316245"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5292080" y="1124744"/>
            <a:ext cx="3672408" cy="5509200"/>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GB" sz="2800" dirty="0"/>
          </a:p>
          <a:p>
            <a:pPr marL="342900" indent="-342900">
              <a:buClr>
                <a:srgbClr val="C00000"/>
              </a:buClr>
              <a:buFont typeface="Wingdings" panose="05000000000000000000" pitchFamily="2" charset="2"/>
              <a:buChar char="§"/>
            </a:pPr>
            <a:r>
              <a:rPr lang="en-US" sz="2000" dirty="0"/>
              <a:t>A CD file originally has a bit rate of 1.4 Mbps (1411200 bps). This is reduced to 128 kbps (</a:t>
            </a:r>
            <a:r>
              <a:rPr lang="en-US" sz="2000" dirty="0" smtClean="0"/>
              <a:t>128,000 </a:t>
            </a:r>
            <a:r>
              <a:rPr lang="en-US" sz="2000" dirty="0"/>
              <a:t>kbps). The original file size was 37 MB. To calculate the change in file size, divide by the original bit rate and multiply by the new bit rate.</a:t>
            </a:r>
          </a:p>
          <a:p>
            <a:pPr marL="342900" indent="-342900">
              <a:buClr>
                <a:srgbClr val="C00000"/>
              </a:buClr>
              <a:buFont typeface="Wingdings" panose="05000000000000000000" pitchFamily="2" charset="2"/>
              <a:buChar char="§"/>
            </a:pPr>
            <a:r>
              <a:rPr lang="en-US" sz="2000" dirty="0"/>
              <a:t>Compressed file size = 37 + </a:t>
            </a:r>
            <a:r>
              <a:rPr lang="en-US" sz="2000" dirty="0" smtClean="0"/>
              <a:t>1,411,200 </a:t>
            </a:r>
            <a:r>
              <a:rPr lang="en-US" sz="2000" dirty="0"/>
              <a:t>x </a:t>
            </a:r>
            <a:r>
              <a:rPr lang="en-US" sz="2000" dirty="0" smtClean="0"/>
              <a:t>128,000 </a:t>
            </a:r>
            <a:br>
              <a:rPr lang="en-US" sz="2000" dirty="0" smtClean="0"/>
            </a:br>
            <a:r>
              <a:rPr lang="en-US" sz="2000" dirty="0" smtClean="0"/>
              <a:t>	= </a:t>
            </a:r>
            <a:r>
              <a:rPr lang="en-US" sz="2000" dirty="0"/>
              <a:t>3.36 MB.</a:t>
            </a:r>
          </a:p>
          <a:p>
            <a:pPr marL="342900" indent="-342900">
              <a:buClr>
                <a:srgbClr val="C00000"/>
              </a:buClr>
              <a:buFont typeface="Wingdings" panose="05000000000000000000" pitchFamily="2" charset="2"/>
              <a:buChar char="§"/>
            </a:pPr>
            <a:r>
              <a:rPr lang="en-US" sz="2000" dirty="0"/>
              <a:t>In this example, the file size has been reduced to approximately 10% of the original size.</a:t>
            </a:r>
            <a:endParaRPr lang="en-IE" sz="2000" dirty="0" smtClean="0"/>
          </a:p>
        </p:txBody>
      </p:sp>
    </p:spTree>
    <p:extLst>
      <p:ext uri="{BB962C8B-B14F-4D97-AF65-F5344CB8AC3E}">
        <p14:creationId xmlns:p14="http://schemas.microsoft.com/office/powerpoint/2010/main" val="306129236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84975" cy="5632311"/>
          </a:xfrm>
          <a:prstGeom prst="rect">
            <a:avLst/>
          </a:prstGeom>
        </p:spPr>
        <p:txBody>
          <a:bodyPr wrap="square">
            <a:spAutoFit/>
          </a:bodyPr>
          <a:lstStyle/>
          <a:p>
            <a:pPr>
              <a:buClr>
                <a:srgbClr val="0070C0"/>
              </a:buClr>
            </a:pPr>
            <a:r>
              <a:rPr lang="en-US" sz="2000" b="1" dirty="0" smtClean="0">
                <a:solidFill>
                  <a:schemeClr val="tx2"/>
                </a:solidFill>
              </a:rPr>
              <a:t>Video</a:t>
            </a:r>
            <a:endParaRPr lang="en-US" sz="2000" b="1" dirty="0">
              <a:solidFill>
                <a:schemeClr val="tx2"/>
              </a:solidFill>
            </a:endParaRPr>
          </a:p>
          <a:p>
            <a:pPr marL="449263" indent="-449263">
              <a:buClr>
                <a:srgbClr val="0070C0"/>
              </a:buClr>
              <a:buFont typeface="Wingdings 3" panose="05040102010807070707" pitchFamily="18" charset="2"/>
              <a:buChar char=""/>
            </a:pPr>
            <a:r>
              <a:rPr lang="en-US" sz="2000" dirty="0"/>
              <a:t>When video is encoded it needs to store images as well as sound. Images are stored as frames. A standard quality video would normally have 24 frames per second (fps). High definition (HD) uses 50fps and 60fps. The higher the number of frames per second, the more storage that is required, but the higher quality the video will be.</a:t>
            </a:r>
          </a:p>
          <a:p>
            <a:pPr marL="449263" indent="-449263">
              <a:buClr>
                <a:srgbClr val="0070C0"/>
              </a:buClr>
              <a:buFont typeface="Wingdings 3" panose="05040102010807070707" pitchFamily="18" charset="2"/>
              <a:buChar char=""/>
            </a:pPr>
            <a:r>
              <a:rPr lang="en-US" sz="2000" dirty="0"/>
              <a:t>The size of the image is also important. A HD video will have an image size of 1920 pixels wide and 1080 pixels high. The higher the image size, the more storage that is required. Other common resolutions include:</a:t>
            </a:r>
          </a:p>
          <a:p>
            <a:pPr marL="811213" indent="-363538">
              <a:buClr>
                <a:srgbClr val="0070C0"/>
              </a:buClr>
              <a:buFont typeface="Wingdings" panose="05000000000000000000" pitchFamily="2" charset="2"/>
              <a:buChar char="§"/>
            </a:pPr>
            <a:r>
              <a:rPr lang="en-US" sz="2000" dirty="0" smtClean="0"/>
              <a:t>7680 </a:t>
            </a:r>
            <a:r>
              <a:rPr lang="en-US" sz="2000" dirty="0"/>
              <a:t>x 4320 (8K/ ultra high definition)</a:t>
            </a:r>
          </a:p>
          <a:p>
            <a:pPr marL="811213" indent="-363538">
              <a:buClr>
                <a:srgbClr val="0070C0"/>
              </a:buClr>
              <a:buFont typeface="Wingdings" panose="05000000000000000000" pitchFamily="2" charset="2"/>
              <a:buChar char="§"/>
            </a:pPr>
            <a:r>
              <a:rPr lang="en-US" sz="2000" dirty="0" smtClean="0"/>
              <a:t>3840 </a:t>
            </a:r>
            <a:r>
              <a:rPr lang="en-US" sz="2000" dirty="0"/>
              <a:t>x 2160 (4K/ ultra high definition</a:t>
            </a:r>
            <a:r>
              <a:rPr lang="en-US" sz="2000" dirty="0" smtClean="0"/>
              <a:t>)</a:t>
            </a:r>
          </a:p>
          <a:p>
            <a:pPr marL="811213" indent="-363538">
              <a:buClr>
                <a:srgbClr val="0070C0"/>
              </a:buClr>
              <a:buFont typeface="Wingdings" panose="05000000000000000000" pitchFamily="2" charset="2"/>
              <a:buChar char="§"/>
            </a:pPr>
            <a:r>
              <a:rPr lang="en-US" sz="2000" dirty="0" smtClean="0"/>
              <a:t>1024 </a:t>
            </a:r>
            <a:r>
              <a:rPr lang="en-US" sz="2000" dirty="0"/>
              <a:t>x 768 (Extended Graphics Array (XGA) - often used with digital projectors)</a:t>
            </a:r>
          </a:p>
          <a:p>
            <a:pPr marL="811213" indent="-363538">
              <a:buClr>
                <a:srgbClr val="0070C0"/>
              </a:buClr>
              <a:buFont typeface="Wingdings" panose="05000000000000000000" pitchFamily="2" charset="2"/>
              <a:buChar char="§"/>
            </a:pPr>
            <a:r>
              <a:rPr lang="en-US" sz="2000" dirty="0" smtClean="0"/>
              <a:t>1280 </a:t>
            </a:r>
            <a:r>
              <a:rPr lang="en-US" sz="2000" dirty="0"/>
              <a:t>x 720 (Wide Extended Graphics Array (WXGA) - wide screen)</a:t>
            </a:r>
          </a:p>
          <a:p>
            <a:pPr marL="811213" indent="-363538">
              <a:buClr>
                <a:srgbClr val="0070C0"/>
              </a:buClr>
              <a:buFont typeface="Wingdings" panose="05000000000000000000" pitchFamily="2" charset="2"/>
              <a:buChar char="§"/>
            </a:pPr>
            <a:r>
              <a:rPr lang="en-US" sz="2000" dirty="0" smtClean="0"/>
              <a:t>800 </a:t>
            </a:r>
            <a:r>
              <a:rPr lang="en-US" sz="2000" dirty="0"/>
              <a:t>x 600 (Super Video Graphics Array (SVGA))</a:t>
            </a:r>
          </a:p>
          <a:p>
            <a:pPr marL="811213" indent="-363538">
              <a:buClr>
                <a:srgbClr val="0070C0"/>
              </a:buClr>
              <a:buFont typeface="Wingdings" panose="05000000000000000000" pitchFamily="2" charset="2"/>
              <a:buChar char="§"/>
            </a:pPr>
            <a:r>
              <a:rPr lang="en-US" sz="2000" dirty="0" smtClean="0"/>
              <a:t>480 </a:t>
            </a:r>
            <a:r>
              <a:rPr lang="en-US" sz="2000" dirty="0"/>
              <a:t>x 320 (useful for mobile phones where the screen is smaller and internet bandwidth could be low).</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12</a:t>
            </a:r>
            <a:endParaRPr lang="en-GB" sz="12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6894987" y="4221088"/>
            <a:ext cx="1997493"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400" dirty="0" smtClean="0"/>
              <a:t>Click Here</a:t>
            </a:r>
            <a:endParaRPr lang="en-GB" sz="2400" dirty="0"/>
          </a:p>
        </p:txBody>
      </p:sp>
    </p:spTree>
    <p:extLst>
      <p:ext uri="{BB962C8B-B14F-4D97-AF65-F5344CB8AC3E}">
        <p14:creationId xmlns:p14="http://schemas.microsoft.com/office/powerpoint/2010/main" val="616002976"/>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84975" cy="1200329"/>
          </a:xfrm>
          <a:prstGeom prst="rect">
            <a:avLst/>
          </a:prstGeom>
        </p:spPr>
        <p:txBody>
          <a:bodyPr wrap="square">
            <a:spAutoFit/>
          </a:bodyPr>
          <a:lstStyle/>
          <a:p>
            <a:pPr>
              <a:buClr>
                <a:srgbClr val="0070C0"/>
              </a:buClr>
            </a:pPr>
            <a:r>
              <a:rPr lang="en-US" b="1" dirty="0" smtClean="0">
                <a:solidFill>
                  <a:schemeClr val="tx2"/>
                </a:solidFill>
              </a:rPr>
              <a:t>Video</a:t>
            </a:r>
            <a:endParaRPr lang="en-US" b="1" dirty="0">
              <a:solidFill>
                <a:schemeClr val="tx2"/>
              </a:solidFill>
            </a:endParaRPr>
          </a:p>
          <a:p>
            <a:pPr marL="361950" indent="-361950">
              <a:buClr>
                <a:srgbClr val="0070C0"/>
              </a:buClr>
              <a:buFont typeface="Wingdings 3" panose="05040102010807070707" pitchFamily="18" charset="2"/>
              <a:buChar char=""/>
            </a:pPr>
            <a:r>
              <a:rPr lang="en-US" dirty="0"/>
              <a:t>The bit rate for videos combines both the audio and frames that need to be processed every second. The bit rate is the number of bits that need to be processed every second. A higher frame rate requires a higher bit rate.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12</a:t>
            </a:r>
            <a:endParaRPr lang="en-GB" sz="12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436096" y="2492896"/>
            <a:ext cx="3528392" cy="2016225"/>
          </a:xfrm>
          <a:prstGeom prst="rect">
            <a:avLst/>
          </a:prstGeom>
        </p:spPr>
      </p:pic>
      <p:sp>
        <p:nvSpPr>
          <p:cNvPr id="5" name="Rectangle 4"/>
          <p:cNvSpPr/>
          <p:nvPr/>
        </p:nvSpPr>
        <p:spPr>
          <a:xfrm>
            <a:off x="5436096" y="4509121"/>
            <a:ext cx="3528392" cy="1200329"/>
          </a:xfrm>
          <a:prstGeom prst="rect">
            <a:avLst/>
          </a:prstGeom>
        </p:spPr>
        <p:txBody>
          <a:bodyPr wrap="square">
            <a:spAutoFit/>
          </a:bodyPr>
          <a:lstStyle/>
          <a:p>
            <a:r>
              <a:rPr lang="en-US" dirty="0" smtClean="0"/>
              <a:t>Estimated </a:t>
            </a:r>
            <a:r>
              <a:rPr lang="en-US" dirty="0"/>
              <a:t>file size: 58.14 MB per minute of </a:t>
            </a:r>
            <a:r>
              <a:rPr lang="en-US" dirty="0" smtClean="0"/>
              <a:t>video</a:t>
            </a:r>
            <a:br>
              <a:rPr lang="en-US" dirty="0" smtClean="0"/>
            </a:br>
            <a:r>
              <a:rPr lang="en-US" b="1" dirty="0" smtClean="0">
                <a:latin typeface="Segoe UI" panose="020B0502040204020203" pitchFamily="34" charset="0"/>
              </a:rPr>
              <a:t>Figure </a:t>
            </a:r>
            <a:r>
              <a:rPr lang="en-US" b="1" dirty="0">
                <a:latin typeface="Segoe UI" panose="020B0502040204020203" pitchFamily="34" charset="0"/>
              </a:rPr>
              <a:t>1.12 </a:t>
            </a:r>
            <a:r>
              <a:rPr lang="en-US" dirty="0">
                <a:latin typeface="Segoe UI" panose="020B0502040204020203" pitchFamily="34" charset="0"/>
              </a:rPr>
              <a:t>- Video and audio settings.</a:t>
            </a:r>
            <a:endParaRPr lang="en-GB" dirty="0"/>
          </a:p>
        </p:txBody>
      </p:sp>
      <p:sp>
        <p:nvSpPr>
          <p:cNvPr id="6" name="Rectangle 5"/>
          <p:cNvSpPr/>
          <p:nvPr/>
        </p:nvSpPr>
        <p:spPr>
          <a:xfrm>
            <a:off x="179512" y="2350035"/>
            <a:ext cx="5256584" cy="4247317"/>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A </a:t>
            </a:r>
            <a:r>
              <a:rPr lang="en-US" dirty="0">
                <a:latin typeface="Arial" panose="020B0604020202020204" pitchFamily="34" charset="0"/>
                <a:cs typeface="Arial" panose="020B0604020202020204" pitchFamily="34" charset="0"/>
              </a:rPr>
              <a:t>one hour, eight-bit HD video with 24fps would require 334GB (gigabytes) of storage. This would </a:t>
            </a:r>
            <a:r>
              <a:rPr lang="en-US" dirty="0" smtClean="0">
                <a:latin typeface="Arial" panose="020B0604020202020204" pitchFamily="34" charset="0"/>
                <a:cs typeface="Arial" panose="020B0604020202020204" pitchFamily="34" charset="0"/>
              </a:rPr>
              <a:t>be far too </a:t>
            </a:r>
            <a:r>
              <a:rPr lang="en-US" dirty="0">
                <a:latin typeface="Arial" panose="020B0604020202020204" pitchFamily="34" charset="0"/>
                <a:cs typeface="Arial" panose="020B0604020202020204" pitchFamily="34" charset="0"/>
              </a:rPr>
              <a:t>much data to download or even broadcast. Therefore, compression is required. Compression usually involves </a:t>
            </a:r>
            <a:r>
              <a:rPr lang="en-US" dirty="0" smtClean="0">
                <a:latin typeface="Arial" panose="020B0604020202020204" pitchFamily="34" charset="0"/>
                <a:cs typeface="Arial" panose="020B0604020202020204" pitchFamily="34" charset="0"/>
              </a:rPr>
              <a:t>reducing the</a:t>
            </a:r>
            <a:r>
              <a:rPr lang="en-US" dirty="0">
                <a:latin typeface="Arial" panose="020B0604020202020204" pitchFamily="34" charset="0"/>
                <a:cs typeface="Arial" panose="020B0604020202020204" pitchFamily="34" charset="0"/>
              </a:rPr>
              <a:t>:</a:t>
            </a:r>
          </a:p>
          <a:p>
            <a:pPr marL="723900" indent="-361950">
              <a:buClr>
                <a:srgbClr val="0070C0"/>
              </a:buClr>
              <a:buFont typeface="Wingdings" panose="05000000000000000000" pitchFamily="2" charset="2"/>
              <a:buChar char="§"/>
            </a:pPr>
            <a:r>
              <a:rPr lang="en-GB" dirty="0" smtClean="0">
                <a:latin typeface="Arial" panose="020B0604020202020204" pitchFamily="34" charset="0"/>
                <a:cs typeface="Arial" panose="020B0604020202020204" pitchFamily="34" charset="0"/>
              </a:rPr>
              <a:t>resolution</a:t>
            </a:r>
            <a:endParaRPr lang="en-GB" dirty="0">
              <a:latin typeface="Arial" panose="020B0604020202020204" pitchFamily="34" charset="0"/>
              <a:cs typeface="Arial" panose="020B0604020202020204" pitchFamily="34" charset="0"/>
            </a:endParaRPr>
          </a:p>
          <a:p>
            <a:pPr marL="723900" indent="-361950">
              <a:buClr>
                <a:srgbClr val="0070C0"/>
              </a:buClr>
              <a:buFont typeface="Wingdings" panose="05000000000000000000" pitchFamily="2" charset="2"/>
              <a:buChar char="§"/>
            </a:pPr>
            <a:r>
              <a:rPr lang="en-GB" dirty="0" smtClean="0">
                <a:latin typeface="Arial" panose="020B0604020202020204" pitchFamily="34" charset="0"/>
                <a:cs typeface="Arial" panose="020B0604020202020204" pitchFamily="34" charset="0"/>
              </a:rPr>
              <a:t>image </a:t>
            </a:r>
            <a:r>
              <a:rPr lang="en-GB" dirty="0">
                <a:latin typeface="Arial" panose="020B0604020202020204" pitchFamily="34" charset="0"/>
                <a:cs typeface="Arial" panose="020B0604020202020204" pitchFamily="34" charset="0"/>
              </a:rPr>
              <a:t>size or</a:t>
            </a:r>
          </a:p>
          <a:p>
            <a:pPr marL="723900" indent="-361950">
              <a:buClr>
                <a:srgbClr val="0070C0"/>
              </a:buClr>
              <a:buFont typeface="Wingdings" panose="05000000000000000000" pitchFamily="2" charset="2"/>
              <a:buChar char="§"/>
            </a:pPr>
            <a:r>
              <a:rPr lang="en-GB" dirty="0" smtClean="0">
                <a:latin typeface="Arial" panose="020B0604020202020204" pitchFamily="34" charset="0"/>
                <a:cs typeface="Arial" panose="020B0604020202020204" pitchFamily="34" charset="0"/>
              </a:rPr>
              <a:t>bit </a:t>
            </a:r>
            <a:r>
              <a:rPr lang="en-GB" dirty="0">
                <a:latin typeface="Arial" panose="020B0604020202020204" pitchFamily="34" charset="0"/>
                <a:cs typeface="Arial" panose="020B0604020202020204" pitchFamily="34" charset="0"/>
              </a:rPr>
              <a:t>rate.</a:t>
            </a:r>
          </a:p>
          <a:p>
            <a:pPr marL="361950" indent="-361950">
              <a:buClr>
                <a:srgbClr val="0070C0"/>
              </a:buClr>
              <a:buFont typeface="Wingdings 3" panose="05040102010807070707" pitchFamily="18" charset="2"/>
              <a:buChar char=""/>
            </a:pPr>
            <a:r>
              <a:rPr lang="en-US" dirty="0">
                <a:latin typeface="Arial" panose="020B0604020202020204" pitchFamily="34" charset="0"/>
                <a:cs typeface="Arial" panose="020B0604020202020204" pitchFamily="34" charset="0"/>
              </a:rPr>
              <a:t>These all result in </a:t>
            </a:r>
            <a:r>
              <a:rPr lang="en-US" dirty="0" err="1">
                <a:latin typeface="Arial" panose="020B0604020202020204" pitchFamily="34" charset="0"/>
                <a:cs typeface="Arial" panose="020B0604020202020204" pitchFamily="34" charset="0"/>
              </a:rPr>
              <a:t>lossy</a:t>
            </a:r>
            <a:r>
              <a:rPr lang="en-US" dirty="0">
                <a:latin typeface="Arial" panose="020B0604020202020204" pitchFamily="34" charset="0"/>
                <a:cs typeface="Arial" panose="020B0604020202020204" pitchFamily="34" charset="0"/>
              </a:rPr>
              <a:t> compression. A common </a:t>
            </a:r>
            <a:r>
              <a:rPr lang="en-US" dirty="0" err="1">
                <a:latin typeface="Arial" panose="020B0604020202020204" pitchFamily="34" charset="0"/>
                <a:cs typeface="Arial" panose="020B0604020202020204" pitchFamily="34" charset="0"/>
              </a:rPr>
              <a:t>lossy</a:t>
            </a:r>
            <a:r>
              <a:rPr lang="en-US" dirty="0">
                <a:latin typeface="Arial" panose="020B0604020202020204" pitchFamily="34" charset="0"/>
                <a:cs typeface="Arial" panose="020B0604020202020204" pitchFamily="34" charset="0"/>
              </a:rPr>
              <a:t> compression format is MP4, which is a codec created by MPEG (Moving Pictures Expert Group). There are also lossless compression methods such as digital video (DV).</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523556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6264695" cy="5455340"/>
          </a:xfrm>
          <a:prstGeom prst="rect">
            <a:avLst/>
          </a:prstGeom>
        </p:spPr>
        <p:txBody>
          <a:bodyPr wrap="square">
            <a:spAutoFit/>
          </a:bodyPr>
          <a:lstStyle/>
          <a:p>
            <a:pPr>
              <a:buClr>
                <a:srgbClr val="0070C0"/>
              </a:buClr>
            </a:pPr>
            <a:r>
              <a:rPr lang="en-US" sz="2050" b="1" dirty="0" smtClean="0">
                <a:solidFill>
                  <a:srgbClr val="C00000"/>
                </a:solidFill>
              </a:rPr>
              <a:t>Advantages </a:t>
            </a:r>
            <a:r>
              <a:rPr lang="en-US" sz="2050" b="1" dirty="0">
                <a:solidFill>
                  <a:srgbClr val="C00000"/>
                </a:solidFill>
              </a:rPr>
              <a:t>and disadvantages of encoding data</a:t>
            </a:r>
          </a:p>
          <a:p>
            <a:pPr marL="361950" indent="-361950">
              <a:buClr>
                <a:srgbClr val="0070C0"/>
              </a:buClr>
              <a:buFont typeface="Wingdings 3" panose="05040102010807070707" pitchFamily="18" charset="2"/>
              <a:buChar char=""/>
            </a:pPr>
            <a:r>
              <a:rPr lang="en-US" sz="2050" dirty="0"/>
              <a:t>Data has to be encoded in order to be stored and processed by a computer system. It is essential that data :s encoded into binary digits </a:t>
            </a:r>
            <a:r>
              <a:rPr lang="en-US" sz="2050" dirty="0" smtClean="0"/>
              <a:t>(1’s </a:t>
            </a:r>
            <a:r>
              <a:rPr lang="en-US" sz="2050" dirty="0"/>
              <a:t>and </a:t>
            </a:r>
            <a:r>
              <a:rPr lang="en-US" sz="2050" dirty="0" smtClean="0"/>
              <a:t>0’s</a:t>
            </a:r>
            <a:r>
              <a:rPr lang="en-US" sz="2050" dirty="0"/>
              <a:t>).</a:t>
            </a:r>
          </a:p>
          <a:p>
            <a:pPr marL="361950" indent="-361950">
              <a:buClr>
                <a:srgbClr val="0070C0"/>
              </a:buClr>
              <a:buFont typeface="Wingdings 3" panose="05040102010807070707" pitchFamily="18" charset="2"/>
              <a:buChar char=""/>
            </a:pPr>
            <a:r>
              <a:rPr lang="en-US" sz="2050" dirty="0"/>
              <a:t>One purpose of encoding data is often to reduce the file size. The advantages of reducing the file size include:</a:t>
            </a:r>
          </a:p>
          <a:p>
            <a:pPr marL="723900" indent="-361950">
              <a:buClr>
                <a:srgbClr val="0070C0"/>
              </a:buClr>
              <a:buFont typeface="Wingdings" panose="05000000000000000000" pitchFamily="2" charset="2"/>
              <a:buChar char="§"/>
            </a:pPr>
            <a:r>
              <a:rPr lang="en-US" sz="2050" dirty="0" smtClean="0"/>
              <a:t>enabling </a:t>
            </a:r>
            <a:r>
              <a:rPr lang="en-US" sz="2050" dirty="0"/>
              <a:t>real-time streaming of music and video over restricted bandwidth (e.g. home broadband, mobile broadband)</a:t>
            </a:r>
          </a:p>
          <a:p>
            <a:pPr marL="723900" indent="-361950">
              <a:buClr>
                <a:srgbClr val="0070C0"/>
              </a:buClr>
              <a:buFont typeface="Wingdings" panose="05000000000000000000" pitchFamily="2" charset="2"/>
              <a:buChar char="§"/>
            </a:pPr>
            <a:r>
              <a:rPr lang="en-US" sz="2050" dirty="0" smtClean="0"/>
              <a:t>reducing </a:t>
            </a:r>
            <a:r>
              <a:rPr lang="en-US" sz="2050" dirty="0"/>
              <a:t>the time taken to download files</a:t>
            </a:r>
          </a:p>
          <a:p>
            <a:pPr marL="723900" indent="-361950">
              <a:buClr>
                <a:srgbClr val="0070C0"/>
              </a:buClr>
              <a:buFont typeface="Wingdings" panose="05000000000000000000" pitchFamily="2" charset="2"/>
              <a:buChar char="§"/>
            </a:pPr>
            <a:r>
              <a:rPr lang="en-US" sz="2050" dirty="0" smtClean="0"/>
              <a:t>faster </a:t>
            </a:r>
            <a:r>
              <a:rPr lang="en-US" sz="2050" dirty="0"/>
              <a:t>downloading </a:t>
            </a:r>
            <a:r>
              <a:rPr lang="en-US" sz="2050" dirty="0" smtClean="0"/>
              <a:t>of websites </a:t>
            </a:r>
            <a:r>
              <a:rPr lang="en-US" sz="2050" dirty="0"/>
              <a:t>with images, music or video</a:t>
            </a:r>
          </a:p>
          <a:p>
            <a:pPr marL="723900" indent="-361950">
              <a:buClr>
                <a:srgbClr val="0070C0"/>
              </a:buClr>
              <a:buFont typeface="Wingdings" panose="05000000000000000000" pitchFamily="2" charset="2"/>
              <a:buChar char="§"/>
            </a:pPr>
            <a:r>
              <a:rPr lang="en-US" sz="2050" dirty="0" smtClean="0"/>
              <a:t>enabling </a:t>
            </a:r>
            <a:r>
              <a:rPr lang="en-US" sz="2050" dirty="0"/>
              <a:t>more music and video to be stored on CDs, DVDs, flash memory and other storage media.</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13</a:t>
            </a:r>
            <a:endParaRPr lang="en-GB" sz="1200" b="1" dirty="0">
              <a:latin typeface="Arial" panose="020B0604020202020204" pitchFamily="34" charset="0"/>
              <a:cs typeface="Arial" panose="020B0604020202020204" pitchFamily="34" charset="0"/>
            </a:endParaRPr>
          </a:p>
        </p:txBody>
      </p:sp>
      <p:sp>
        <p:nvSpPr>
          <p:cNvPr id="8" name="TextBox 7"/>
          <p:cNvSpPr txBox="1"/>
          <p:nvPr/>
        </p:nvSpPr>
        <p:spPr>
          <a:xfrm>
            <a:off x="6444208" y="1124744"/>
            <a:ext cx="2448272" cy="3970318"/>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3200" dirty="0" smtClean="0"/>
          </a:p>
          <a:p>
            <a:pPr>
              <a:buClr>
                <a:schemeClr val="tx2">
                  <a:lumMod val="75000"/>
                </a:schemeClr>
              </a:buClr>
            </a:pPr>
            <a:r>
              <a:rPr lang="en-US" sz="2000" dirty="0"/>
              <a:t>Edit a short video using video editing software. Try saving it with different resolutions, different frame rates and different audio formats. Compare the file sizes of each video file that is created.</a:t>
            </a:r>
            <a:endParaRPr lang="en-US" sz="2000" dirty="0" smtClean="0"/>
          </a:p>
        </p:txBody>
      </p:sp>
      <p:sp>
        <p:nvSpPr>
          <p:cNvPr id="9" name="TextBox 8"/>
          <p:cNvSpPr txBox="1"/>
          <p:nvPr/>
        </p:nvSpPr>
        <p:spPr>
          <a:xfrm>
            <a:off x="6444208"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1494982646"/>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12967" cy="5455340"/>
          </a:xfrm>
          <a:prstGeom prst="rect">
            <a:avLst/>
          </a:prstGeom>
        </p:spPr>
        <p:txBody>
          <a:bodyPr wrap="square">
            <a:spAutoFit/>
          </a:bodyPr>
          <a:lstStyle/>
          <a:p>
            <a:pPr>
              <a:buClr>
                <a:srgbClr val="0070C0"/>
              </a:buClr>
            </a:pPr>
            <a:r>
              <a:rPr lang="en-US" sz="2050" b="1" dirty="0" smtClean="0">
                <a:solidFill>
                  <a:srgbClr val="C00000"/>
                </a:solidFill>
              </a:rPr>
              <a:t>Advantages </a:t>
            </a:r>
            <a:r>
              <a:rPr lang="en-US" sz="2050" b="1" dirty="0">
                <a:solidFill>
                  <a:srgbClr val="C00000"/>
                </a:solidFill>
              </a:rPr>
              <a:t>and disadvantages of encoding data</a:t>
            </a:r>
          </a:p>
          <a:p>
            <a:pPr marL="361950" indent="-361950">
              <a:buClr>
                <a:srgbClr val="0070C0"/>
              </a:buClr>
              <a:buFont typeface="Wingdings 3" panose="05040102010807070707" pitchFamily="18" charset="2"/>
              <a:buChar char=""/>
            </a:pPr>
            <a:r>
              <a:rPr lang="en-US" sz="2050" dirty="0"/>
              <a:t>Another purpose of encoding is to enable different formats to be used. The advantages of different formats for images </a:t>
            </a:r>
            <a:r>
              <a:rPr lang="en-US" sz="2050" dirty="0" smtClean="0"/>
              <a:t>include</a:t>
            </a:r>
            <a:r>
              <a:rPr lang="en-US" sz="2050" dirty="0"/>
              <a:t>:</a:t>
            </a:r>
          </a:p>
          <a:p>
            <a:pPr marL="723900" indent="-361950">
              <a:buClr>
                <a:srgbClr val="0070C0"/>
              </a:buClr>
              <a:buFont typeface="Wingdings" panose="05000000000000000000" pitchFamily="2" charset="2"/>
              <a:buChar char="§"/>
            </a:pPr>
            <a:r>
              <a:rPr lang="en-US" sz="2050" dirty="0" smtClean="0"/>
              <a:t>formats </a:t>
            </a:r>
            <a:r>
              <a:rPr lang="en-US" sz="2050" dirty="0"/>
              <a:t>such as PNG and GIF </a:t>
            </a:r>
            <a:r>
              <a:rPr lang="en-US" sz="2050" dirty="0" smtClean="0"/>
              <a:t>enabling transparent </a:t>
            </a:r>
            <a:r>
              <a:rPr lang="en-US" sz="2050" dirty="0"/>
              <a:t>backgrounds</a:t>
            </a:r>
          </a:p>
          <a:p>
            <a:pPr marL="723900" indent="-361950">
              <a:buClr>
                <a:srgbClr val="0070C0"/>
              </a:buClr>
              <a:buFont typeface="Wingdings" panose="05000000000000000000" pitchFamily="2" charset="2"/>
              <a:buChar char="§"/>
            </a:pPr>
            <a:r>
              <a:rPr lang="en-US" sz="2050" dirty="0" smtClean="0"/>
              <a:t>formats </a:t>
            </a:r>
            <a:r>
              <a:rPr lang="en-US" sz="2050" dirty="0"/>
              <a:t>such as GIF allowing animated images</a:t>
            </a:r>
          </a:p>
          <a:p>
            <a:pPr marL="723900" indent="-361950">
              <a:buClr>
                <a:srgbClr val="0070C0"/>
              </a:buClr>
              <a:buFont typeface="Wingdings" panose="05000000000000000000" pitchFamily="2" charset="2"/>
              <a:buChar char="§"/>
            </a:pPr>
            <a:r>
              <a:rPr lang="en-US" sz="2050" dirty="0" smtClean="0"/>
              <a:t>formats </a:t>
            </a:r>
            <a:r>
              <a:rPr lang="en-US" sz="2050" dirty="0"/>
              <a:t>such as JPG allowing a very large colour depth, </a:t>
            </a:r>
            <a:r>
              <a:rPr lang="en-US" sz="2050" dirty="0" smtClean="0"/>
              <a:t>meaning that the </a:t>
            </a:r>
            <a:r>
              <a:rPr lang="en-US" sz="2050" dirty="0"/>
              <a:t>image will be of high </a:t>
            </a:r>
            <a:r>
              <a:rPr lang="en-US" sz="2050" dirty="0" smtClean="0"/>
              <a:t>quality</a:t>
            </a:r>
          </a:p>
          <a:p>
            <a:pPr marL="723900" indent="-361950">
              <a:buClr>
                <a:srgbClr val="0070C0"/>
              </a:buClr>
              <a:buFont typeface="Wingdings" panose="05000000000000000000" pitchFamily="2" charset="2"/>
              <a:buChar char="§"/>
            </a:pPr>
            <a:r>
              <a:rPr lang="en-US" sz="2050" dirty="0" smtClean="0"/>
              <a:t>formats </a:t>
            </a:r>
            <a:r>
              <a:rPr lang="en-US" sz="2050" dirty="0"/>
              <a:t>such as bitmap image file (BMP) including all the original uncompressed data so that the image is of the highest possible quality and can be </a:t>
            </a:r>
            <a:r>
              <a:rPr lang="en-US" sz="2050" dirty="0" smtClean="0"/>
              <a:t>manipulated</a:t>
            </a:r>
          </a:p>
          <a:p>
            <a:pPr marL="723900" indent="-361950">
              <a:buClr>
                <a:srgbClr val="0070C0"/>
              </a:buClr>
              <a:buFont typeface="Wingdings" panose="05000000000000000000" pitchFamily="2" charset="2"/>
              <a:buChar char="§"/>
            </a:pPr>
            <a:r>
              <a:rPr lang="en-US" sz="2050" dirty="0" smtClean="0"/>
              <a:t>formats </a:t>
            </a:r>
            <a:r>
              <a:rPr lang="en-US" sz="2050" dirty="0"/>
              <a:t>that are designed for specific software such as Paint Shop Pro and Photoshop containing layers which allow for various adjustments to be made to the image and being able to enable or remove those </a:t>
            </a:r>
            <a:r>
              <a:rPr lang="en-US" sz="2050" dirty="0" smtClean="0"/>
              <a:t>layers</a:t>
            </a:r>
          </a:p>
          <a:p>
            <a:pPr marL="723900" indent="-361950">
              <a:buClr>
                <a:srgbClr val="0070C0"/>
              </a:buClr>
              <a:buFont typeface="Wingdings" panose="05000000000000000000" pitchFamily="2" charset="2"/>
              <a:buChar char="§"/>
            </a:pPr>
            <a:r>
              <a:rPr lang="en-US" sz="2050" dirty="0" smtClean="0"/>
              <a:t>vector </a:t>
            </a:r>
            <a:r>
              <a:rPr lang="en-US" sz="2050" dirty="0"/>
              <a:t>formats such as SVG storing the shapes rather than the pixels so that graphics can be enlarged and reduced without loss of quality due to </a:t>
            </a:r>
            <a:r>
              <a:rPr lang="en-US" sz="2050" dirty="0" err="1"/>
              <a:t>pixelation</a:t>
            </a:r>
            <a:r>
              <a:rPr lang="en-US" sz="2050" dirty="0"/>
              <a: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13</a:t>
            </a:r>
            <a:endParaRPr lang="en-GB" sz="12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6966995" y="6207695"/>
            <a:ext cx="1997493"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400" dirty="0" smtClean="0"/>
              <a:t>Click Here</a:t>
            </a:r>
            <a:endParaRPr lang="en-GB" sz="2400" dirty="0"/>
          </a:p>
        </p:txBody>
      </p:sp>
    </p:spTree>
    <p:extLst>
      <p:ext uri="{BB962C8B-B14F-4D97-AF65-F5344CB8AC3E}">
        <p14:creationId xmlns:p14="http://schemas.microsoft.com/office/powerpoint/2010/main" val="90364743"/>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12967" cy="5706177"/>
          </a:xfrm>
          <a:prstGeom prst="rect">
            <a:avLst/>
          </a:prstGeom>
        </p:spPr>
        <p:txBody>
          <a:bodyPr wrap="square">
            <a:spAutoFit/>
          </a:bodyPr>
          <a:lstStyle/>
          <a:p>
            <a:pPr>
              <a:buClr>
                <a:srgbClr val="0070C0"/>
              </a:buClr>
            </a:pPr>
            <a:r>
              <a:rPr lang="en-US" sz="1920" b="1" dirty="0" smtClean="0">
                <a:solidFill>
                  <a:srgbClr val="C00000"/>
                </a:solidFill>
              </a:rPr>
              <a:t>Advantages </a:t>
            </a:r>
            <a:r>
              <a:rPr lang="en-US" sz="1920" b="1" dirty="0">
                <a:solidFill>
                  <a:srgbClr val="C00000"/>
                </a:solidFill>
              </a:rPr>
              <a:t>and disadvantages of encoding data</a:t>
            </a:r>
          </a:p>
          <a:p>
            <a:pPr marL="361950" indent="-361950">
              <a:buClr>
                <a:srgbClr val="0070C0"/>
              </a:buClr>
              <a:buFont typeface="Wingdings 3" panose="05040102010807070707" pitchFamily="18" charset="2"/>
              <a:buChar char=""/>
            </a:pPr>
            <a:r>
              <a:rPr lang="en-US" sz="1920" dirty="0" smtClean="0"/>
              <a:t>The </a:t>
            </a:r>
            <a:r>
              <a:rPr lang="en-US" sz="1920" dirty="0"/>
              <a:t>main disadvantage of encoding data is the </a:t>
            </a:r>
            <a:r>
              <a:rPr lang="en-US" sz="1920" dirty="0" smtClean="0"/>
              <a:t/>
            </a:r>
            <a:br>
              <a:rPr lang="en-US" sz="1920" dirty="0" smtClean="0"/>
            </a:br>
            <a:r>
              <a:rPr lang="en-US" sz="1920" dirty="0" smtClean="0"/>
              <a:t>variety </a:t>
            </a:r>
            <a:r>
              <a:rPr lang="en-US" sz="1920" dirty="0"/>
              <a:t>of encoding methods, resulting in a large </a:t>
            </a:r>
            <a:r>
              <a:rPr lang="en-IE" sz="1920" dirty="0" smtClean="0"/>
              <a:t/>
            </a:r>
            <a:br>
              <a:rPr lang="en-IE" sz="1920" dirty="0" smtClean="0"/>
            </a:br>
            <a:r>
              <a:rPr lang="en-US" sz="1920" dirty="0" smtClean="0"/>
              <a:t>variety </a:t>
            </a:r>
            <a:r>
              <a:rPr lang="en-US" sz="1920" dirty="0"/>
              <a:t>of file types. Problems include:</a:t>
            </a:r>
          </a:p>
          <a:p>
            <a:pPr marL="620713" indent="-258763">
              <a:buClr>
                <a:srgbClr val="0070C0"/>
              </a:buClr>
              <a:buFont typeface="Wingdings" panose="05000000000000000000" pitchFamily="2" charset="2"/>
              <a:buChar char="§"/>
            </a:pPr>
            <a:r>
              <a:rPr lang="en-US" sz="1920" dirty="0" smtClean="0"/>
              <a:t>the </a:t>
            </a:r>
            <a:r>
              <a:rPr lang="en-US" sz="1920" dirty="0"/>
              <a:t>required codecs may not be installed and so a </a:t>
            </a:r>
            <a:r>
              <a:rPr lang="en-US" sz="1920" dirty="0" smtClean="0"/>
              <a:t/>
            </a:r>
            <a:br>
              <a:rPr lang="en-US" sz="1920" dirty="0" smtClean="0"/>
            </a:br>
            <a:r>
              <a:rPr lang="en-US" sz="1920" dirty="0" smtClean="0"/>
              <a:t>file </a:t>
            </a:r>
            <a:r>
              <a:rPr lang="en-US" sz="1920" dirty="0"/>
              <a:t>cannot be saved in the desired format</a:t>
            </a:r>
          </a:p>
          <a:p>
            <a:pPr marL="620713" indent="-258763">
              <a:buClr>
                <a:srgbClr val="0070C0"/>
              </a:buClr>
              <a:buFont typeface="Wingdings" panose="05000000000000000000" pitchFamily="2" charset="2"/>
              <a:buChar char="§"/>
            </a:pPr>
            <a:r>
              <a:rPr lang="en-US" sz="1920" dirty="0" smtClean="0"/>
              <a:t>the </a:t>
            </a:r>
            <a:r>
              <a:rPr lang="en-US" sz="1920" dirty="0"/>
              <a:t>necessary codecs must be installed, in order </a:t>
            </a:r>
            <a:r>
              <a:rPr lang="en-US" sz="1920" dirty="0" smtClean="0"/>
              <a:t/>
            </a:r>
            <a:br>
              <a:rPr lang="en-US" sz="1920" dirty="0" smtClean="0"/>
            </a:br>
            <a:r>
              <a:rPr lang="en-US" sz="1920" dirty="0" smtClean="0"/>
              <a:t>to </a:t>
            </a:r>
            <a:r>
              <a:rPr lang="en-US" sz="1920" dirty="0"/>
              <a:t>open an encoded file</a:t>
            </a:r>
          </a:p>
          <a:p>
            <a:pPr marL="620713" indent="-258763">
              <a:buClr>
                <a:srgbClr val="0070C0"/>
              </a:buClr>
              <a:buFont typeface="Wingdings" panose="05000000000000000000" pitchFamily="2" charset="2"/>
              <a:buChar char="§"/>
            </a:pPr>
            <a:r>
              <a:rPr lang="en-US" sz="1920" dirty="0" smtClean="0"/>
              <a:t>not </a:t>
            </a:r>
            <a:r>
              <a:rPr lang="en-US" sz="1920" dirty="0"/>
              <a:t>all software is capable of opening different file </a:t>
            </a:r>
            <a:r>
              <a:rPr lang="en-US" sz="1920" dirty="0" smtClean="0"/>
              <a:t>types</a:t>
            </a:r>
            <a:endParaRPr lang="en-US" sz="1920" dirty="0"/>
          </a:p>
          <a:p>
            <a:pPr marL="620713" indent="-258763">
              <a:buClr>
                <a:srgbClr val="0070C0"/>
              </a:buClr>
              <a:buFont typeface="Wingdings" panose="05000000000000000000" pitchFamily="2" charset="2"/>
              <a:buChar char="§"/>
            </a:pPr>
            <a:r>
              <a:rPr lang="en-US" sz="1920" dirty="0" smtClean="0"/>
              <a:t>some </a:t>
            </a:r>
            <a:r>
              <a:rPr lang="en-US" sz="1920" dirty="0"/>
              <a:t>hardware such as music and video players only </a:t>
            </a:r>
            <a:r>
              <a:rPr lang="en-US" sz="1920" dirty="0" smtClean="0"/>
              <a:t>play </a:t>
            </a:r>
            <a:r>
              <a:rPr lang="en-US" sz="1920" dirty="0"/>
              <a:t>files encoded in certain formats (for example, a CD player may only be able to play MP3 files but not Audio Interchange File Format (AIFF) or Advanced Audio Coding (AAC) audio files)</a:t>
            </a:r>
          </a:p>
          <a:p>
            <a:pPr marL="620713" indent="-258763">
              <a:buClr>
                <a:srgbClr val="0070C0"/>
              </a:buClr>
              <a:buFont typeface="Wingdings" panose="05000000000000000000" pitchFamily="2" charset="2"/>
              <a:buChar char="§"/>
            </a:pPr>
            <a:r>
              <a:rPr lang="en-US" sz="1920" dirty="0" smtClean="0"/>
              <a:t>quality </a:t>
            </a:r>
            <a:r>
              <a:rPr lang="en-US" sz="1920" dirty="0"/>
              <a:t>of images, sound and videos is lost when files are compressed using </a:t>
            </a:r>
            <a:r>
              <a:rPr lang="en-US" sz="1920" dirty="0" err="1"/>
              <a:t>lossy</a:t>
            </a:r>
            <a:r>
              <a:rPr lang="en-US" sz="1920" dirty="0"/>
              <a:t> compression</a:t>
            </a:r>
          </a:p>
          <a:p>
            <a:pPr marL="620713" indent="-258763">
              <a:buClr>
                <a:srgbClr val="0070C0"/>
              </a:buClr>
              <a:buFont typeface="Wingdings" panose="05000000000000000000" pitchFamily="2" charset="2"/>
              <a:buChar char="§"/>
            </a:pPr>
            <a:r>
              <a:rPr lang="en-US" sz="1920" dirty="0" smtClean="0"/>
              <a:t>text </a:t>
            </a:r>
            <a:r>
              <a:rPr lang="en-US" sz="1920" dirty="0"/>
              <a:t>that has been encoded using ASCII or UNICODE needs to be decoded using the correct format when it is opened. If some international characters have been included using UNICODE and the file is opened as an ASCII file, then the international characters will not be </a:t>
            </a:r>
            <a:r>
              <a:rPr lang="en-US" sz="1920" dirty="0" err="1"/>
              <a:t>recognised</a:t>
            </a:r>
            <a:r>
              <a:rPr lang="en-US" sz="1920" dirty="0"/>
              <a: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7424360" y="3356992"/>
            <a:ext cx="144016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000" dirty="0" smtClean="0"/>
              <a:t>Click Here</a:t>
            </a:r>
            <a:endParaRPr lang="en-GB" sz="2000" dirty="0"/>
          </a:p>
        </p:txBody>
      </p:sp>
      <p:sp>
        <p:nvSpPr>
          <p:cNvPr id="6" name="TextBox 5"/>
          <p:cNvSpPr txBox="1"/>
          <p:nvPr/>
        </p:nvSpPr>
        <p:spPr>
          <a:xfrm>
            <a:off x="6444208" y="1124744"/>
            <a:ext cx="2448272" cy="2215991"/>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smtClean="0"/>
          </a:p>
          <a:p>
            <a:pPr>
              <a:buClr>
                <a:schemeClr val="tx2">
                  <a:lumMod val="75000"/>
                </a:schemeClr>
              </a:buClr>
            </a:pPr>
            <a:r>
              <a:rPr lang="en-US" sz="1900" dirty="0"/>
              <a:t>Compare the file types that can be opened and saved using different graphics software packages.</a:t>
            </a:r>
            <a:endParaRPr lang="en-US" sz="1900" dirty="0" smtClean="0"/>
          </a:p>
        </p:txBody>
      </p:sp>
      <p:sp>
        <p:nvSpPr>
          <p:cNvPr id="8" name="TextBox 7"/>
          <p:cNvSpPr txBox="1"/>
          <p:nvPr/>
        </p:nvSpPr>
        <p:spPr>
          <a:xfrm>
            <a:off x="6444208"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259196251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12967" cy="4819781"/>
          </a:xfrm>
          <a:prstGeom prst="rect">
            <a:avLst/>
          </a:prstGeom>
        </p:spPr>
        <p:txBody>
          <a:bodyPr wrap="square">
            <a:spAutoFit/>
          </a:bodyPr>
          <a:lstStyle/>
          <a:p>
            <a:pPr>
              <a:buClr>
                <a:srgbClr val="0070C0"/>
              </a:buClr>
            </a:pPr>
            <a:r>
              <a:rPr lang="en-US" sz="1920" b="1" dirty="0" smtClean="0">
                <a:solidFill>
                  <a:srgbClr val="C00000"/>
                </a:solidFill>
              </a:rPr>
              <a:t>Encryption</a:t>
            </a:r>
            <a:endParaRPr lang="en-US" sz="1920" b="1" dirty="0">
              <a:solidFill>
                <a:srgbClr val="C00000"/>
              </a:solidFill>
            </a:endParaRPr>
          </a:p>
          <a:p>
            <a:pPr marL="361950" indent="-361950">
              <a:buClr>
                <a:srgbClr val="0070C0"/>
              </a:buClr>
              <a:buFont typeface="Wingdings 3" panose="05040102010807070707" pitchFamily="18" charset="2"/>
              <a:buChar char=""/>
            </a:pPr>
            <a:r>
              <a:rPr lang="en-US" sz="1920" dirty="0"/>
              <a:t>One specific type of encoding is encryption. This is when data is scrambled so that it cannot be understood. The purpose of encryption is to make the data difficult or impossible to read if it is accessed by an </a:t>
            </a:r>
            <a:r>
              <a:rPr lang="en-US" sz="1920" dirty="0" err="1"/>
              <a:t>unauthorised</a:t>
            </a:r>
            <a:r>
              <a:rPr lang="en-US" sz="1920" dirty="0"/>
              <a:t> user. Data can be encrypted when it is stored on disks or other storage media, or it can be encrypted when it is sent across a network such as a local area network or the internet. Accessing encrypted data legitimately is known as decryption</a:t>
            </a:r>
            <a:r>
              <a:rPr lang="en-US" sz="1920" dirty="0" smtClean="0"/>
              <a:t>.</a:t>
            </a:r>
          </a:p>
          <a:p>
            <a:pPr>
              <a:buClr>
                <a:srgbClr val="0070C0"/>
              </a:buClr>
            </a:pPr>
            <a:r>
              <a:rPr lang="en-US" sz="1920" b="1" dirty="0">
                <a:solidFill>
                  <a:srgbClr val="C00000"/>
                </a:solidFill>
              </a:rPr>
              <a:t>Caesar cipher</a:t>
            </a:r>
          </a:p>
          <a:p>
            <a:pPr marL="361950" indent="-361950">
              <a:buClr>
                <a:srgbClr val="0070C0"/>
              </a:buClr>
              <a:buFont typeface="Wingdings 3" panose="05040102010807070707" pitchFamily="18" charset="2"/>
              <a:buChar char=""/>
            </a:pPr>
            <a:r>
              <a:rPr lang="en-US" sz="1920" dirty="0"/>
              <a:t>A cipher is a secret way of writing. In other words it is a code. Ciphers are used to convert a message into an encrypted message. It is a special type of algorithm which defines the set of rules to follow to encrypt a message. Roman Emperor Julius Caesar created the Caesar cipher so that he could communicate in secret with his generals.</a:t>
            </a:r>
          </a:p>
          <a:p>
            <a:pPr marL="361950" indent="-361950">
              <a:buClr>
                <a:srgbClr val="0070C0"/>
              </a:buClr>
              <a:buFont typeface="Wingdings 3" panose="05040102010807070707" pitchFamily="18" charset="2"/>
              <a:buChar char=""/>
            </a:pPr>
            <a:r>
              <a:rPr lang="en-US" sz="1920" dirty="0"/>
              <a:t>The Caesar cipher is sometimes known as a shift cipher because it selects replacement letters by shifting along the alphabet.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9249341"/>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203454" y="1124744"/>
            <a:ext cx="8761034" cy="5493812"/>
          </a:xfrm>
          <a:prstGeom prst="rect">
            <a:avLst/>
          </a:prstGeom>
          <a:solidFill>
            <a:schemeClr val="accent1">
              <a:lumMod val="20000"/>
              <a:lumOff val="80000"/>
            </a:schemeClr>
          </a:solidFill>
          <a:ln w="57150">
            <a:solidFill>
              <a:srgbClr val="002060"/>
            </a:solidFill>
          </a:ln>
        </p:spPr>
        <p:txBody>
          <a:bodyPr wrap="square">
            <a:spAutoFit/>
          </a:bodyPr>
          <a:lstStyle/>
          <a:p>
            <a:r>
              <a:rPr lang="en-US" sz="1950" b="1" dirty="0" smtClean="0">
                <a:solidFill>
                  <a:srgbClr val="C00000"/>
                </a:solidFill>
              </a:rPr>
              <a:t>Discussion Point</a:t>
            </a:r>
            <a:endParaRPr lang="en-US" sz="1950" b="1" dirty="0">
              <a:solidFill>
                <a:srgbClr val="C00000"/>
              </a:solidFill>
            </a:endParaRPr>
          </a:p>
          <a:p>
            <a:r>
              <a:rPr lang="en-US" sz="1950" b="1" dirty="0"/>
              <a:t>Figure 1.13 </a:t>
            </a:r>
            <a:r>
              <a:rPr lang="en-US" sz="1950" dirty="0"/>
              <a:t>- The Enigma machine.</a:t>
            </a:r>
          </a:p>
          <a:p>
            <a:pPr marL="342900" indent="-342900">
              <a:buFont typeface="Wingdings 3" panose="05040102010807070707" pitchFamily="18" charset="2"/>
              <a:buChar char=""/>
            </a:pPr>
            <a:r>
              <a:rPr lang="en-US" sz="1950" dirty="0"/>
              <a:t>The Germans used encrypted messages during World War II </a:t>
            </a:r>
            <a:r>
              <a:rPr lang="en-US" sz="1950" dirty="0" smtClean="0"/>
              <a:t/>
            </a:r>
            <a:br>
              <a:rPr lang="en-US" sz="1950" dirty="0" smtClean="0"/>
            </a:br>
            <a:r>
              <a:rPr lang="en-US" sz="1950" dirty="0" smtClean="0"/>
              <a:t>using </a:t>
            </a:r>
            <a:r>
              <a:rPr lang="en-US" sz="1950" dirty="0"/>
              <a:t>the Enigma machine. An operator would type in a </a:t>
            </a:r>
            <a:r>
              <a:rPr lang="en-US" sz="1950" dirty="0" smtClean="0"/>
              <a:t/>
            </a:r>
            <a:br>
              <a:rPr lang="en-US" sz="1950" dirty="0" smtClean="0"/>
            </a:br>
            <a:r>
              <a:rPr lang="en-US" sz="1950" dirty="0" smtClean="0"/>
              <a:t>message and </a:t>
            </a:r>
            <a:r>
              <a:rPr lang="en-US" sz="1950" dirty="0"/>
              <a:t>then scramble it by using three to five notched </a:t>
            </a:r>
            <a:r>
              <a:rPr lang="en-US" sz="1950" dirty="0" smtClean="0"/>
              <a:t/>
            </a:r>
            <a:br>
              <a:rPr lang="en-US" sz="1950" dirty="0" smtClean="0"/>
            </a:br>
            <a:r>
              <a:rPr lang="en-US" sz="1950" dirty="0" smtClean="0"/>
              <a:t>wheels</a:t>
            </a:r>
            <a:r>
              <a:rPr lang="en-US" sz="1950" dirty="0"/>
              <a:t>. The </a:t>
            </a:r>
            <a:r>
              <a:rPr lang="en-US" sz="1950" dirty="0" smtClean="0"/>
              <a:t>recipient </a:t>
            </a:r>
            <a:r>
              <a:rPr lang="en-US" sz="1950" dirty="0"/>
              <a:t>would need to know the exact settings </a:t>
            </a:r>
            <a:r>
              <a:rPr lang="en-US" sz="1950" dirty="0" smtClean="0"/>
              <a:t/>
            </a:r>
            <a:br>
              <a:rPr lang="en-US" sz="1950" dirty="0" smtClean="0"/>
            </a:br>
            <a:r>
              <a:rPr lang="en-US" sz="1950" dirty="0" smtClean="0"/>
              <a:t>of </a:t>
            </a:r>
            <a:r>
              <a:rPr lang="en-US" sz="1950" dirty="0"/>
              <a:t>the wheels in </a:t>
            </a:r>
            <a:r>
              <a:rPr lang="en-US" sz="1950" dirty="0" smtClean="0"/>
              <a:t>order </a:t>
            </a:r>
            <a:r>
              <a:rPr lang="en-US" sz="1950" dirty="0"/>
              <a:t>to decipher the message. There were </a:t>
            </a:r>
            <a:r>
              <a:rPr lang="en-US" sz="1950" dirty="0" smtClean="0"/>
              <a:t/>
            </a:r>
            <a:br>
              <a:rPr lang="en-US" sz="1950" dirty="0" smtClean="0"/>
            </a:br>
            <a:r>
              <a:rPr lang="en-US" sz="1950" dirty="0" smtClean="0"/>
              <a:t>159 </a:t>
            </a:r>
            <a:r>
              <a:rPr lang="en-US" sz="1950" dirty="0"/>
              <a:t>x 1018 possible </a:t>
            </a:r>
            <a:r>
              <a:rPr lang="en-US" sz="1950" dirty="0" smtClean="0"/>
              <a:t>combinations</a:t>
            </a:r>
            <a:r>
              <a:rPr lang="en-US" sz="1950" dirty="0"/>
              <a:t>.</a:t>
            </a:r>
          </a:p>
          <a:p>
            <a:pPr marL="342900" indent="-342900">
              <a:buFont typeface="Wingdings 3" panose="05040102010807070707" pitchFamily="18" charset="2"/>
              <a:buChar char=""/>
            </a:pPr>
            <a:r>
              <a:rPr lang="en-US" sz="1950" dirty="0"/>
              <a:t>Encrypted messages from the Lorenz cipher machine led to </a:t>
            </a:r>
            <a:r>
              <a:rPr lang="en-US" sz="1950" dirty="0" smtClean="0"/>
              <a:t/>
            </a:r>
            <a:br>
              <a:rPr lang="en-US" sz="1950" dirty="0" smtClean="0"/>
            </a:br>
            <a:r>
              <a:rPr lang="en-US" sz="1950" dirty="0" smtClean="0"/>
              <a:t>the development </a:t>
            </a:r>
            <a:r>
              <a:rPr lang="en-US" sz="1950" dirty="0"/>
              <a:t>of the world’s first electric programmable computer, Colossus, which helped British code breakers read encrypted German messages.</a:t>
            </a:r>
          </a:p>
          <a:p>
            <a:pPr marL="342900" indent="-342900">
              <a:buFont typeface="Wingdings 3" panose="05040102010807070707" pitchFamily="18" charset="2"/>
              <a:buChar char=""/>
            </a:pPr>
            <a:r>
              <a:rPr lang="en-US" sz="1950" dirty="0"/>
              <a:t>The first major encryption algorithm for computers was the Data Encryption Standard (DES) used in the 1970s. It used a 56-bit </a:t>
            </a:r>
            <a:r>
              <a:rPr lang="en-US" sz="1950" dirty="0" smtClean="0"/>
              <a:t>(1’s </a:t>
            </a:r>
            <a:r>
              <a:rPr lang="en-US" sz="1950" dirty="0"/>
              <a:t>and </a:t>
            </a:r>
            <a:r>
              <a:rPr lang="en-US" sz="1950" dirty="0" smtClean="0"/>
              <a:t>0’s</a:t>
            </a:r>
            <a:r>
              <a:rPr lang="en-US" sz="1950" dirty="0"/>
              <a:t>) key. This offered 70 x 1015 possible combinations, but the development of computers meant that it eventually became possible to ‘crack’ the code. This was replaced by the Advanced Encryption Standard (AES) which uses up to 256-bit keys. This can offer 300 x 10n possible combinations.</a:t>
            </a:r>
            <a:endParaRPr lang="en-GB" sz="1950" u="sng" dirty="0">
              <a:solidFill>
                <a:srgbClr val="FF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contrast="20000"/>
            <a:extLst>
              <a:ext uri="{28A0092B-C50C-407E-A947-70E740481C1C}">
                <a14:useLocalDpi xmlns:a14="http://schemas.microsoft.com/office/drawing/2010/main" val="0"/>
              </a:ext>
            </a:extLst>
          </a:blip>
          <a:srcRect l="36345" t="29000" r="30723"/>
          <a:stretch/>
        </p:blipFill>
        <p:spPr>
          <a:xfrm>
            <a:off x="7405836" y="1219435"/>
            <a:ext cx="1492162" cy="2460965"/>
          </a:xfrm>
          <a:prstGeom prst="rect">
            <a:avLst/>
          </a:prstGeom>
        </p:spPr>
      </p:pic>
      <p:sp>
        <p:nvSpPr>
          <p:cNvPr id="9" name="Oval 8"/>
          <p:cNvSpPr/>
          <p:nvPr/>
        </p:nvSpPr>
        <p:spPr>
          <a:xfrm rot="1078849">
            <a:off x="8687750" y="961247"/>
            <a:ext cx="403990" cy="402503"/>
          </a:xfrm>
          <a:prstGeom prst="ellipse">
            <a:avLst/>
          </a:prstGeom>
          <a:solidFill>
            <a:schemeClr val="accent1">
              <a:lumMod val="60000"/>
              <a:lumOff val="40000"/>
            </a:schemeClr>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smtClean="0">
                <a:solidFill>
                  <a:srgbClr val="002060"/>
                </a:solidFill>
                <a:latin typeface="Arial" panose="020B0604020202020204" pitchFamily="34" charset="0"/>
                <a:cs typeface="Arial" panose="020B0604020202020204" pitchFamily="34" charset="0"/>
              </a:rPr>
              <a:t>!</a:t>
            </a:r>
            <a:endParaRPr lang="en-GB" sz="2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5952981"/>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sp>
        <p:nvSpPr>
          <p:cNvPr id="5" name="TextBox 4"/>
          <p:cNvSpPr txBox="1"/>
          <p:nvPr/>
        </p:nvSpPr>
        <p:spPr>
          <a:xfrm>
            <a:off x="4716016"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6" name="TextBox 5"/>
          <p:cNvSpPr txBox="1"/>
          <p:nvPr/>
        </p:nvSpPr>
        <p:spPr>
          <a:xfrm>
            <a:off x="4716016" y="1124744"/>
            <a:ext cx="4248472" cy="3308598"/>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GB" sz="2800" dirty="0"/>
          </a:p>
          <a:p>
            <a:pPr marL="342900" indent="-342900">
              <a:buClr>
                <a:srgbClr val="C00000"/>
              </a:buClr>
              <a:buFont typeface="Wingdings" panose="05000000000000000000" pitchFamily="2" charset="2"/>
              <a:buChar char="§"/>
            </a:pPr>
            <a:r>
              <a:rPr lang="en-US" sz="1900" dirty="0"/>
              <a:t>In this example the alphabet is to be shifted by three (+3) letters so that A =D, B = </a:t>
            </a:r>
            <a:r>
              <a:rPr lang="en-US" sz="1900" dirty="0" smtClean="0"/>
              <a:t>E and so on:</a:t>
            </a:r>
          </a:p>
          <a:p>
            <a:pPr marL="342900" indent="-342900">
              <a:buClr>
                <a:srgbClr val="C00000"/>
              </a:buClr>
              <a:buFont typeface="Wingdings" panose="05000000000000000000" pitchFamily="2" charset="2"/>
              <a:buChar char="§"/>
            </a:pPr>
            <a:endParaRPr lang="en-US" sz="1900" dirty="0" smtClean="0"/>
          </a:p>
          <a:p>
            <a:pPr marL="342900" indent="-342900">
              <a:buClr>
                <a:srgbClr val="C00000"/>
              </a:buClr>
              <a:buFont typeface="Wingdings" panose="05000000000000000000" pitchFamily="2" charset="2"/>
              <a:buChar char="§"/>
            </a:pPr>
            <a:endParaRPr lang="en-US" sz="400" dirty="0"/>
          </a:p>
          <a:p>
            <a:pPr marL="342900" indent="-342900">
              <a:buClr>
                <a:srgbClr val="C00000"/>
              </a:buClr>
              <a:buFont typeface="Wingdings" panose="05000000000000000000" pitchFamily="2" charset="2"/>
              <a:buChar char="§"/>
            </a:pPr>
            <a:endParaRPr lang="en-US" sz="1900" dirty="0" smtClean="0"/>
          </a:p>
          <a:p>
            <a:pPr marL="342900" indent="-342900">
              <a:buClr>
                <a:srgbClr val="C00000"/>
              </a:buClr>
              <a:buFont typeface="Wingdings" panose="05000000000000000000" pitchFamily="2" charset="2"/>
              <a:buChar char="§"/>
            </a:pPr>
            <a:r>
              <a:rPr lang="en-US" sz="1900" dirty="0" smtClean="0"/>
              <a:t>So </a:t>
            </a:r>
            <a:r>
              <a:rPr lang="en-US" sz="1900" dirty="0"/>
              <a:t>to encrypt the word ‘Hello’, we would use: </a:t>
            </a:r>
            <a:r>
              <a:rPr lang="en-US" sz="1900" dirty="0" smtClean="0"/>
              <a:t/>
            </a:r>
            <a:br>
              <a:rPr lang="en-US" sz="1900" dirty="0" smtClean="0"/>
            </a:br>
            <a:r>
              <a:rPr lang="en-US" sz="1900" dirty="0" smtClean="0"/>
              <a:t>	H </a:t>
            </a:r>
            <a:r>
              <a:rPr lang="en-US" sz="1900" dirty="0"/>
              <a:t>= K, E=H,L = 0,0 = R which gives KHOOR.</a:t>
            </a:r>
            <a:endParaRPr lang="en-IE" sz="1900"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78880" y="2492896"/>
            <a:ext cx="3960440" cy="616261"/>
          </a:xfrm>
          <a:prstGeom prst="rect">
            <a:avLst/>
          </a:prstGeom>
        </p:spPr>
      </p:pic>
      <p:sp>
        <p:nvSpPr>
          <p:cNvPr id="10" name="TextBox 9"/>
          <p:cNvSpPr txBox="1"/>
          <p:nvPr/>
        </p:nvSpPr>
        <p:spPr>
          <a:xfrm>
            <a:off x="179512" y="1124744"/>
            <a:ext cx="4392488" cy="5586145"/>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100" dirty="0" smtClean="0"/>
          </a:p>
          <a:p>
            <a:pPr marL="457200" indent="-457200">
              <a:buClr>
                <a:schemeClr val="tx2">
                  <a:lumMod val="75000"/>
                </a:schemeClr>
              </a:buClr>
              <a:buFont typeface="+mj-lt"/>
              <a:buAutoNum type="arabicPeriod"/>
            </a:pPr>
            <a:r>
              <a:rPr lang="en-US" sz="2100" dirty="0" smtClean="0"/>
              <a:t>Using </a:t>
            </a:r>
            <a:r>
              <a:rPr lang="en-US" sz="2100" dirty="0"/>
              <a:t>the Caesar cipher +3 example </a:t>
            </a:r>
            <a:r>
              <a:rPr lang="en-US" sz="2100" dirty="0" smtClean="0"/>
              <a:t>previously, </a:t>
            </a:r>
            <a:r>
              <a:rPr lang="en-US" sz="2100" dirty="0"/>
              <a:t>write an encrypted message to a friend. Ask your friend to decipher it.</a:t>
            </a:r>
          </a:p>
          <a:p>
            <a:pPr marL="457200" indent="-457200">
              <a:buClr>
                <a:schemeClr val="tx2">
                  <a:lumMod val="75000"/>
                </a:schemeClr>
              </a:buClr>
              <a:buFont typeface="+mj-lt"/>
              <a:buAutoNum type="arabicPeriod"/>
            </a:pPr>
            <a:r>
              <a:rPr lang="en-US" sz="2100" dirty="0" smtClean="0"/>
              <a:t>Choose </a:t>
            </a:r>
            <a:r>
              <a:rPr lang="en-US" sz="2100" dirty="0"/>
              <a:t>how many letters you are going to shift by and write another encrypted message to a friend. Don’t tell your friend how many letters you shifted by. Your friend should try to decipher the code by working out which letters appear most commonly.</a:t>
            </a:r>
          </a:p>
          <a:p>
            <a:pPr marL="457200" indent="-457200">
              <a:buClr>
                <a:schemeClr val="tx2">
                  <a:lumMod val="75000"/>
                </a:schemeClr>
              </a:buClr>
              <a:buFont typeface="+mj-lt"/>
              <a:buAutoNum type="arabicPeriod"/>
            </a:pPr>
            <a:r>
              <a:rPr lang="en-US" sz="2100" dirty="0" smtClean="0">
                <a:hlinkClick r:id="rId4" action="ppaction://hlinkfile"/>
              </a:rPr>
              <a:t>Click here </a:t>
            </a:r>
            <a:r>
              <a:rPr lang="en-US" sz="2100" dirty="0" smtClean="0"/>
              <a:t>to </a:t>
            </a:r>
            <a:r>
              <a:rPr lang="en-US" sz="2100" dirty="0"/>
              <a:t>create a cipher wheel and use it to encrypt and decrypt messages.</a:t>
            </a:r>
            <a:endParaRPr lang="en-US" sz="2100" dirty="0" smtClean="0"/>
          </a:p>
        </p:txBody>
      </p:sp>
      <p:sp>
        <p:nvSpPr>
          <p:cNvPr id="11" name="TextBox 10"/>
          <p:cNvSpPr txBox="1"/>
          <p:nvPr/>
        </p:nvSpPr>
        <p:spPr>
          <a:xfrm>
            <a:off x="179512" y="1124744"/>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pic>
        <p:nvPicPr>
          <p:cNvPr id="2050" name="Picture 2" descr="Image result for cipher wheel pd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4521849"/>
            <a:ext cx="4223304" cy="2147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990508"/>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400599" cy="5632311"/>
          </a:xfrm>
          <a:prstGeom prst="rect">
            <a:avLst/>
          </a:prstGeom>
        </p:spPr>
        <p:txBody>
          <a:bodyPr wrap="square">
            <a:spAutoFit/>
          </a:bodyPr>
          <a:lstStyle/>
          <a:p>
            <a:pPr>
              <a:buClr>
                <a:srgbClr val="0070C0"/>
              </a:buClr>
            </a:pPr>
            <a:r>
              <a:rPr lang="en-US" b="1" dirty="0" smtClean="0">
                <a:solidFill>
                  <a:srgbClr val="C00000"/>
                </a:solidFill>
              </a:rPr>
              <a:t>Symmetric </a:t>
            </a:r>
            <a:r>
              <a:rPr lang="en-US" b="1" dirty="0">
                <a:solidFill>
                  <a:srgbClr val="C00000"/>
                </a:solidFill>
              </a:rPr>
              <a:t>encryption</a:t>
            </a:r>
          </a:p>
          <a:p>
            <a:pPr marL="361950" indent="-361950">
              <a:buClr>
                <a:srgbClr val="0070C0"/>
              </a:buClr>
              <a:buFont typeface="Wingdings 3" panose="05040102010807070707" pitchFamily="18" charset="2"/>
              <a:buChar char=""/>
            </a:pPr>
            <a:r>
              <a:rPr lang="en-US" dirty="0"/>
              <a:t>This is the oldest method of encryption. It requires both the sender and recipient to possess the secret encryption and decryption key. With symmetric encryption, the secret key needs to be sent to the recipient. This could be done at a separate time, but it still has to be transmitted whether by post or over the internet and it could be intercepted</a:t>
            </a:r>
            <a:r>
              <a:rPr lang="en-US" dirty="0" smtClean="0"/>
              <a:t>.</a:t>
            </a:r>
          </a:p>
          <a:p>
            <a:pPr>
              <a:buClr>
                <a:srgbClr val="0070C0"/>
              </a:buClr>
            </a:pPr>
            <a:r>
              <a:rPr lang="en-US" b="1" dirty="0">
                <a:solidFill>
                  <a:srgbClr val="C00000"/>
                </a:solidFill>
              </a:rPr>
              <a:t>Asymmetric encryption</a:t>
            </a:r>
          </a:p>
          <a:p>
            <a:pPr marL="361950" indent="-361950">
              <a:buClr>
                <a:srgbClr val="0070C0"/>
              </a:buClr>
              <a:buFont typeface="Wingdings 3" panose="05040102010807070707" pitchFamily="18" charset="2"/>
              <a:buChar char=""/>
            </a:pPr>
            <a:r>
              <a:rPr lang="en-US" dirty="0"/>
              <a:t>Asymmetric encryption is also known as public-key cryptography. Asymmetric encryption overcomes the problem of symmetric encryption keys being intercepted by using a pair of keys. This will include a public key which is available to anybody wanting to send data, and a private key that is known only to the recipient. They key is the algorithm required to encrypt and decrypt the data.</a:t>
            </a:r>
          </a:p>
          <a:p>
            <a:pPr marL="361950" indent="-361950">
              <a:buClr>
                <a:srgbClr val="0070C0"/>
              </a:buClr>
              <a:buFont typeface="Wingdings 3" panose="05040102010807070707" pitchFamily="18" charset="2"/>
              <a:buChar char=""/>
            </a:pPr>
            <a:r>
              <a:rPr lang="en-US" dirty="0"/>
              <a:t>The process works like this:</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5724128" y="3358265"/>
            <a:ext cx="3168352" cy="3527119"/>
          </a:xfrm>
          <a:prstGeom prst="rect">
            <a:avLst/>
          </a:prstGeom>
        </p:spPr>
        <p:txBody>
          <a:bodyPr wrap="square">
            <a:spAutoFit/>
          </a:bodyPr>
          <a:lstStyle/>
          <a:p>
            <a:r>
              <a:rPr lang="en-GB" b="1" dirty="0">
                <a:latin typeface="Arial" panose="020B0604020202020204" pitchFamily="34" charset="0"/>
                <a:cs typeface="Arial" panose="020B0604020202020204" pitchFamily="34" charset="0"/>
              </a:rPr>
              <a:t>Figure </a:t>
            </a:r>
            <a:r>
              <a:rPr lang="en-GB" b="1" dirty="0" smtClean="0">
                <a:latin typeface="Arial" panose="020B0604020202020204" pitchFamily="34" charset="0"/>
                <a:cs typeface="Arial" panose="020B0604020202020204" pitchFamily="34" charset="0"/>
              </a:rPr>
              <a:t>1.14 </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Symmetric </a:t>
            </a:r>
            <a:r>
              <a:rPr lang="en-GB" dirty="0">
                <a:latin typeface="Arial" panose="020B0604020202020204" pitchFamily="34" charset="0"/>
                <a:cs typeface="Arial" panose="020B0604020202020204" pitchFamily="34" charset="0"/>
              </a:rPr>
              <a:t>encryption.</a:t>
            </a:r>
          </a:p>
          <a:p>
            <a:endParaRPr lang="en-IE" sz="1680" dirty="0" smtClean="0">
              <a:solidFill>
                <a:srgbClr val="000000"/>
              </a:solidFill>
              <a:latin typeface="Arial" panose="020B0604020202020204" pitchFamily="34" charset="0"/>
              <a:cs typeface="Arial" panose="020B0604020202020204" pitchFamily="34" charset="0"/>
            </a:endParaRPr>
          </a:p>
          <a:p>
            <a:endParaRPr lang="en-IE" sz="1680" dirty="0">
              <a:solidFill>
                <a:srgbClr val="000000"/>
              </a:solidFill>
              <a:latin typeface="Arial" panose="020B0604020202020204" pitchFamily="34" charset="0"/>
              <a:cs typeface="Arial" panose="020B0604020202020204" pitchFamily="34" charset="0"/>
            </a:endParaRPr>
          </a:p>
          <a:p>
            <a:endParaRPr lang="en-IE" sz="1680" dirty="0" smtClean="0">
              <a:solidFill>
                <a:srgbClr val="000000"/>
              </a:solidFill>
              <a:latin typeface="Arial" panose="020B0604020202020204" pitchFamily="34" charset="0"/>
              <a:cs typeface="Arial" panose="020B0604020202020204" pitchFamily="34" charset="0"/>
            </a:endParaRPr>
          </a:p>
          <a:p>
            <a:endParaRPr lang="en-IE" sz="1680" dirty="0">
              <a:solidFill>
                <a:srgbClr val="000000"/>
              </a:solidFill>
              <a:latin typeface="Arial" panose="020B0604020202020204" pitchFamily="34" charset="0"/>
              <a:cs typeface="Arial" panose="020B0604020202020204" pitchFamily="34" charset="0"/>
            </a:endParaRPr>
          </a:p>
          <a:p>
            <a:endParaRPr lang="en-IE" sz="1680" dirty="0" smtClean="0">
              <a:solidFill>
                <a:srgbClr val="000000"/>
              </a:solidFill>
              <a:latin typeface="Arial" panose="020B0604020202020204" pitchFamily="34" charset="0"/>
              <a:cs typeface="Arial" panose="020B0604020202020204" pitchFamily="34" charset="0"/>
            </a:endParaRPr>
          </a:p>
          <a:p>
            <a:endParaRPr lang="en-IE" sz="1680" dirty="0">
              <a:solidFill>
                <a:srgbClr val="000000"/>
              </a:solidFill>
              <a:latin typeface="Arial" panose="020B0604020202020204" pitchFamily="34" charset="0"/>
              <a:cs typeface="Arial" panose="020B0604020202020204" pitchFamily="34" charset="0"/>
            </a:endParaRPr>
          </a:p>
          <a:p>
            <a:endParaRPr lang="en-IE" sz="1680" dirty="0" smtClean="0">
              <a:solidFill>
                <a:srgbClr val="000000"/>
              </a:solidFill>
              <a:latin typeface="Arial" panose="020B0604020202020204" pitchFamily="34" charset="0"/>
              <a:cs typeface="Arial" panose="020B0604020202020204" pitchFamily="34" charset="0"/>
            </a:endParaRPr>
          </a:p>
          <a:p>
            <a:endParaRPr lang="en-GB" sz="1000" dirty="0">
              <a:solidFill>
                <a:srgbClr val="000000"/>
              </a:solidFill>
              <a:latin typeface="Arial" panose="020B0604020202020204" pitchFamily="34" charset="0"/>
              <a:cs typeface="Arial" panose="020B0604020202020204" pitchFamily="34" charset="0"/>
            </a:endParaRPr>
          </a:p>
          <a:p>
            <a:endParaRPr lang="en-GB" sz="168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Figure 1.15 </a:t>
            </a:r>
            <a:r>
              <a:rPr lang="en-GB" dirty="0">
                <a:latin typeface="Arial" panose="020B0604020202020204" pitchFamily="34" charset="0"/>
                <a:cs typeface="Arial" panose="020B0604020202020204" pitchFamily="34" charset="0"/>
              </a:rPr>
              <a:t>- Asymmetric encryption</a:t>
            </a:r>
            <a:r>
              <a:rPr lang="en-GB"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
        <p:nvSpPr>
          <p:cNvPr id="3" name="TextBox 2"/>
          <p:cNvSpPr txBox="1"/>
          <p:nvPr/>
        </p:nvSpPr>
        <p:spPr>
          <a:xfrm>
            <a:off x="5715050" y="1226836"/>
            <a:ext cx="1368152" cy="1200329"/>
          </a:xfrm>
          <a:prstGeom prst="rect">
            <a:avLst/>
          </a:prstGeom>
          <a:noFill/>
          <a:ln w="57150">
            <a:solidFill>
              <a:srgbClr val="B21212"/>
            </a:solidFill>
          </a:ln>
          <a:effectLst>
            <a:outerShdw blurRad="50800" dist="38100" dir="2700000" algn="tl" rotWithShape="0">
              <a:prstClr val="black">
                <a:alpha val="40000"/>
              </a:prstClr>
            </a:outerShdw>
          </a:effectLst>
        </p:spPr>
        <p:txBody>
          <a:bodyPr wrap="square" rtlCol="0">
            <a:spAutoFit/>
          </a:bodyPr>
          <a:lstStyle/>
          <a:p>
            <a:r>
              <a:rPr lang="en-IE" b="1" dirty="0" smtClean="0"/>
              <a:t>Sender</a:t>
            </a:r>
          </a:p>
          <a:p>
            <a:r>
              <a:rPr lang="en-IE" dirty="0" smtClean="0"/>
              <a:t>Encrypts using secret key</a:t>
            </a:r>
            <a:endParaRPr lang="en-GB" dirty="0"/>
          </a:p>
        </p:txBody>
      </p:sp>
      <p:sp>
        <p:nvSpPr>
          <p:cNvPr id="7" name="TextBox 6"/>
          <p:cNvSpPr txBox="1"/>
          <p:nvPr/>
        </p:nvSpPr>
        <p:spPr>
          <a:xfrm>
            <a:off x="7524328" y="1807656"/>
            <a:ext cx="1368152" cy="1477328"/>
          </a:xfrm>
          <a:prstGeom prst="rect">
            <a:avLst/>
          </a:prstGeom>
          <a:noFill/>
          <a:ln w="57150">
            <a:solidFill>
              <a:srgbClr val="B21212"/>
            </a:solidFill>
          </a:ln>
          <a:effectLst>
            <a:outerShdw blurRad="50800" dist="38100" dir="2700000" algn="tl" rotWithShape="0">
              <a:prstClr val="black">
                <a:alpha val="40000"/>
              </a:prstClr>
            </a:outerShdw>
          </a:effectLst>
        </p:spPr>
        <p:txBody>
          <a:bodyPr wrap="square" rtlCol="0">
            <a:spAutoFit/>
          </a:bodyPr>
          <a:lstStyle/>
          <a:p>
            <a:r>
              <a:rPr lang="en-IE" b="1" dirty="0" smtClean="0"/>
              <a:t>Recipient</a:t>
            </a:r>
          </a:p>
          <a:p>
            <a:r>
              <a:rPr lang="en-IE" dirty="0" smtClean="0"/>
              <a:t>Decrypts using the same secret key</a:t>
            </a:r>
            <a:endParaRPr lang="en-GB" dirty="0"/>
          </a:p>
        </p:txBody>
      </p:sp>
      <p:sp>
        <p:nvSpPr>
          <p:cNvPr id="8" name="TextBox 7"/>
          <p:cNvSpPr txBox="1"/>
          <p:nvPr/>
        </p:nvSpPr>
        <p:spPr>
          <a:xfrm>
            <a:off x="5724128" y="3992506"/>
            <a:ext cx="1368152" cy="1477328"/>
          </a:xfrm>
          <a:prstGeom prst="rect">
            <a:avLst/>
          </a:prstGeom>
          <a:noFill/>
          <a:ln w="57150">
            <a:solidFill>
              <a:srgbClr val="B21212"/>
            </a:solidFill>
          </a:ln>
          <a:effectLst>
            <a:outerShdw blurRad="50800" dist="38100" dir="2700000" algn="tl" rotWithShape="0">
              <a:prstClr val="black">
                <a:alpha val="40000"/>
              </a:prstClr>
            </a:outerShdw>
          </a:effectLst>
        </p:spPr>
        <p:txBody>
          <a:bodyPr wrap="square" rtlCol="0">
            <a:spAutoFit/>
          </a:bodyPr>
          <a:lstStyle/>
          <a:p>
            <a:r>
              <a:rPr lang="en-IE" b="1" dirty="0" smtClean="0"/>
              <a:t>Sender</a:t>
            </a:r>
          </a:p>
          <a:p>
            <a:r>
              <a:rPr lang="en-IE" dirty="0"/>
              <a:t>E</a:t>
            </a:r>
            <a:r>
              <a:rPr lang="en-IE" dirty="0" smtClean="0"/>
              <a:t>ncrypts using recipients  public key</a:t>
            </a:r>
            <a:endParaRPr lang="en-GB" dirty="0"/>
          </a:p>
        </p:txBody>
      </p:sp>
      <p:sp>
        <p:nvSpPr>
          <p:cNvPr id="9" name="TextBox 8"/>
          <p:cNvSpPr txBox="1"/>
          <p:nvPr/>
        </p:nvSpPr>
        <p:spPr>
          <a:xfrm>
            <a:off x="7524328" y="4077072"/>
            <a:ext cx="1368152" cy="2031325"/>
          </a:xfrm>
          <a:prstGeom prst="rect">
            <a:avLst/>
          </a:prstGeom>
          <a:noFill/>
          <a:ln w="57150">
            <a:solidFill>
              <a:srgbClr val="B21212"/>
            </a:solidFill>
          </a:ln>
          <a:effectLst>
            <a:outerShdw blurRad="50800" dist="38100" dir="2700000" algn="tl" rotWithShape="0">
              <a:prstClr val="black">
                <a:alpha val="40000"/>
              </a:prstClr>
            </a:outerShdw>
          </a:effectLst>
        </p:spPr>
        <p:txBody>
          <a:bodyPr wrap="square" rtlCol="0">
            <a:spAutoFit/>
          </a:bodyPr>
          <a:lstStyle/>
          <a:p>
            <a:r>
              <a:rPr lang="en-IE" b="1" dirty="0" smtClean="0"/>
              <a:t>Recipient</a:t>
            </a:r>
          </a:p>
          <a:p>
            <a:r>
              <a:rPr lang="en-US" dirty="0"/>
              <a:t>Decrypts using same algorithm using their matching private key</a:t>
            </a:r>
            <a:endParaRPr lang="en-GB" dirty="0"/>
          </a:p>
        </p:txBody>
      </p:sp>
      <p:cxnSp>
        <p:nvCxnSpPr>
          <p:cNvPr id="6" name="Elbow Connector 5"/>
          <p:cNvCxnSpPr>
            <a:stCxn id="8" idx="2"/>
          </p:cNvCxnSpPr>
          <p:nvPr/>
        </p:nvCxnSpPr>
        <p:spPr>
          <a:xfrm rot="16200000" flipH="1">
            <a:off x="6834555" y="5043483"/>
            <a:ext cx="263422" cy="1116124"/>
          </a:xfrm>
          <a:prstGeom prst="bentConnector2">
            <a:avLst/>
          </a:prstGeom>
          <a:ln w="57150">
            <a:solidFill>
              <a:srgbClr val="B2121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3" idx="2"/>
          </p:cNvCxnSpPr>
          <p:nvPr/>
        </p:nvCxnSpPr>
        <p:spPr>
          <a:xfrm rot="16200000" flipH="1">
            <a:off x="6820850" y="2005441"/>
            <a:ext cx="281755" cy="1125202"/>
          </a:xfrm>
          <a:prstGeom prst="bentConnector2">
            <a:avLst/>
          </a:prstGeom>
          <a:ln w="57150">
            <a:solidFill>
              <a:srgbClr val="B2121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6583647"/>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881025859"/>
              </p:ext>
            </p:extLst>
          </p:nvPr>
        </p:nvGraphicFramePr>
        <p:xfrm>
          <a:off x="179512" y="1124744"/>
          <a:ext cx="8784976" cy="5472608"/>
        </p:xfrm>
        <a:graphic>
          <a:graphicData uri="http://schemas.openxmlformats.org/drawingml/2006/table">
            <a:tbl>
              <a:tblPr firstRow="1" bandRow="1">
                <a:tableStyleId>{5C22544A-7EE6-4342-B048-85BDC9FD1C3A}</a:tableStyleId>
              </a:tblPr>
              <a:tblGrid>
                <a:gridCol w="6515524"/>
                <a:gridCol w="1244538"/>
                <a:gridCol w="1024914"/>
              </a:tblGrid>
              <a:tr h="377421">
                <a:tc rowSpan="2">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dirty="0">
                        <a:latin typeface="Arial" panose="020B0604020202020204" pitchFamily="34" charset="0"/>
                        <a:cs typeface="Arial" panose="020B0604020202020204" pitchFamily="34" charset="0"/>
                      </a:endParaRPr>
                    </a:p>
                  </a:txBody>
                  <a:tcPr/>
                </a:tc>
                <a:tc gridSpan="2">
                  <a:txBody>
                    <a:bodyPr/>
                    <a:lstStyle/>
                    <a:p>
                      <a:pPr algn="ctr"/>
                      <a:r>
                        <a:rPr lang="en-IE" dirty="0" smtClean="0">
                          <a:latin typeface="Arial" panose="020B0604020202020204" pitchFamily="34" charset="0"/>
                          <a:cs typeface="Arial" panose="020B0604020202020204" pitchFamily="34" charset="0"/>
                        </a:rPr>
                        <a:t>Weighting</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7421">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AS Level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 Level</a:t>
                      </a:r>
                      <a:endParaRPr lang="en-GB" dirty="0">
                        <a:latin typeface="Arial" panose="020B0604020202020204" pitchFamily="34" charset="0"/>
                        <a:cs typeface="Arial" panose="020B0604020202020204" pitchFamily="34" charset="0"/>
                      </a:endParaRPr>
                    </a:p>
                  </a:txBody>
                  <a:tcPr/>
                </a:tc>
              </a:tr>
              <a:tr h="2075817">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3 Advanced Theory 1 hour 45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11–19 of the syllabus content. The content of sections 1–10 is assumed knowledge.</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r h="2641949">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4 Advanced Practical 2 hours 30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16–19 of the syllabus content, and sections 8–9 of the syllabus content within a problem-solving context. Candidates will also need to use their previous knowledge from all sections of the syllabus. All tasks are compulsory.</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26294679"/>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112567" cy="5647700"/>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1900" dirty="0" smtClean="0"/>
              <a:t>In </a:t>
            </a:r>
            <a:r>
              <a:rPr lang="en-US" sz="1900" dirty="0"/>
              <a:t>the next example, Tomasz sends a message to Helene. Tomasz encrypts the message using Helene’s public key. Helene receives the encrypted message and decrypts it using her private key.</a:t>
            </a:r>
          </a:p>
          <a:p>
            <a:pPr marL="361950" indent="-361950">
              <a:buClr>
                <a:srgbClr val="0070C0"/>
              </a:buClr>
              <a:buFont typeface="Wingdings 3" panose="05040102010807070707" pitchFamily="18" charset="2"/>
              <a:buChar char=""/>
            </a:pPr>
            <a:r>
              <a:rPr lang="en-US" sz="1900" dirty="0"/>
              <a:t>This method requires a lot more processing than symmetric encryption and so it takes longer to decrypt the data.</a:t>
            </a:r>
          </a:p>
          <a:p>
            <a:pPr marL="361950" indent="-361950">
              <a:buClr>
                <a:srgbClr val="0070C0"/>
              </a:buClr>
              <a:buFont typeface="Wingdings 3" panose="05040102010807070707" pitchFamily="18" charset="2"/>
              <a:buChar char=""/>
            </a:pPr>
            <a:r>
              <a:rPr lang="en-US" sz="1900" dirty="0"/>
              <a:t>In order to find a public key, digital certificates are required which identify the user or server and provide the public key. A digital certificate is unique to each user or server.</a:t>
            </a:r>
          </a:p>
          <a:p>
            <a:pPr marL="361950" indent="-361950">
              <a:buClr>
                <a:srgbClr val="0070C0"/>
              </a:buClr>
              <a:buFont typeface="Wingdings 3" panose="05040102010807070707" pitchFamily="18" charset="2"/>
              <a:buChar char=""/>
            </a:pPr>
            <a:r>
              <a:rPr lang="en-US" sz="1900" dirty="0"/>
              <a:t>A digital certificate usually includes:</a:t>
            </a:r>
          </a:p>
          <a:p>
            <a:pPr marL="620713" indent="-258763">
              <a:buClr>
                <a:srgbClr val="0070C0"/>
              </a:buClr>
              <a:buFont typeface="Wingdings" panose="05000000000000000000" pitchFamily="2" charset="2"/>
              <a:buChar char="§"/>
            </a:pPr>
            <a:r>
              <a:rPr lang="en-US" sz="1900" dirty="0" smtClean="0"/>
              <a:t>organisation </a:t>
            </a:r>
            <a:r>
              <a:rPr lang="en-US" sz="1900" dirty="0"/>
              <a:t>name</a:t>
            </a:r>
          </a:p>
          <a:p>
            <a:pPr marL="620713" indent="-258763">
              <a:buClr>
                <a:srgbClr val="0070C0"/>
              </a:buClr>
              <a:buFont typeface="Wingdings" panose="05000000000000000000" pitchFamily="2" charset="2"/>
              <a:buChar char="§"/>
            </a:pPr>
            <a:r>
              <a:rPr lang="en-US" sz="1900" dirty="0" smtClean="0"/>
              <a:t>organisation </a:t>
            </a:r>
            <a:r>
              <a:rPr lang="en-US" sz="1900" dirty="0"/>
              <a:t>that issued the certificate</a:t>
            </a:r>
          </a:p>
          <a:p>
            <a:pPr marL="620713" indent="-258763">
              <a:buClr>
                <a:srgbClr val="0070C0"/>
              </a:buClr>
              <a:buFont typeface="Wingdings" panose="05000000000000000000" pitchFamily="2" charset="2"/>
              <a:buChar char="§"/>
            </a:pPr>
            <a:r>
              <a:rPr lang="en-US" sz="1900" dirty="0" smtClean="0"/>
              <a:t>user’s </a:t>
            </a:r>
            <a:r>
              <a:rPr lang="en-US" sz="1900" dirty="0"/>
              <a:t>email address</a:t>
            </a:r>
          </a:p>
          <a:p>
            <a:pPr marL="620713" indent="-258763">
              <a:buClr>
                <a:srgbClr val="0070C0"/>
              </a:buClr>
              <a:buFont typeface="Wingdings" panose="05000000000000000000" pitchFamily="2" charset="2"/>
              <a:buChar char="§"/>
            </a:pPr>
            <a:r>
              <a:rPr lang="en-US" sz="1900" dirty="0" smtClean="0"/>
              <a:t>user’s </a:t>
            </a:r>
            <a:r>
              <a:rPr lang="en-US" sz="1900" dirty="0"/>
              <a:t>country</a:t>
            </a:r>
          </a:p>
          <a:p>
            <a:pPr marL="620713" indent="-258763">
              <a:buClr>
                <a:srgbClr val="0070C0"/>
              </a:buClr>
              <a:buFont typeface="Wingdings" panose="05000000000000000000" pitchFamily="2" charset="2"/>
              <a:buChar char="§"/>
            </a:pPr>
            <a:r>
              <a:rPr lang="en-US" sz="1900" dirty="0" smtClean="0"/>
              <a:t>user’s </a:t>
            </a:r>
            <a:r>
              <a:rPr lang="en-US" sz="1900" dirty="0"/>
              <a:t>public key.</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92080" y="1146674"/>
            <a:ext cx="3672408" cy="3598961"/>
          </a:xfrm>
          <a:prstGeom prst="rect">
            <a:avLst/>
          </a:prstGeom>
        </p:spPr>
      </p:pic>
      <p:sp>
        <p:nvSpPr>
          <p:cNvPr id="10" name="Rectangle 9"/>
          <p:cNvSpPr/>
          <p:nvPr/>
        </p:nvSpPr>
        <p:spPr>
          <a:xfrm>
            <a:off x="5292080" y="4899085"/>
            <a:ext cx="3672408" cy="646331"/>
          </a:xfrm>
          <a:prstGeom prst="rect">
            <a:avLst/>
          </a:prstGeom>
        </p:spPr>
        <p:txBody>
          <a:bodyPr wrap="square">
            <a:spAutoFit/>
          </a:bodyPr>
          <a:lstStyle/>
          <a:p>
            <a:r>
              <a:rPr lang="en-GB" b="1" dirty="0" smtClean="0">
                <a:latin typeface="Segoe UI" panose="020B0502040204020203" pitchFamily="34" charset="0"/>
              </a:rPr>
              <a:t>Figure </a:t>
            </a:r>
            <a:r>
              <a:rPr lang="en-GB" b="1" dirty="0">
                <a:latin typeface="Segoe UI" panose="020B0502040204020203" pitchFamily="34" charset="0"/>
              </a:rPr>
              <a:t>1.16 </a:t>
            </a:r>
            <a:r>
              <a:rPr lang="en-GB" dirty="0">
                <a:latin typeface="Segoe UI" panose="020B0502040204020203" pitchFamily="34" charset="0"/>
              </a:rPr>
              <a:t>- Asymmetric encryption example.</a:t>
            </a:r>
            <a:endParaRPr lang="en-GB" dirty="0"/>
          </a:p>
        </p:txBody>
      </p:sp>
    </p:spTree>
    <p:extLst>
      <p:ext uri="{BB962C8B-B14F-4D97-AF65-F5344CB8AC3E}">
        <p14:creationId xmlns:p14="http://schemas.microsoft.com/office/powerpoint/2010/main" val="2787345225"/>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544615" cy="4401205"/>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2000" dirty="0" smtClean="0"/>
              <a:t>When </a:t>
            </a:r>
            <a:r>
              <a:rPr lang="en-US" sz="2000" dirty="0"/>
              <a:t>encrypted data is required by a recipient, the </a:t>
            </a:r>
            <a:r>
              <a:rPr lang="en-US" sz="2000" dirty="0" smtClean="0"/>
              <a:t>computer </a:t>
            </a:r>
            <a:r>
              <a:rPr lang="en-US" sz="2000" dirty="0"/>
              <a:t>will request the digital certificate from the sender. The public key can be found within the digital certificate.</a:t>
            </a:r>
          </a:p>
          <a:p>
            <a:pPr marL="361950" indent="-361950">
              <a:buClr>
                <a:srgbClr val="0070C0"/>
              </a:buClr>
              <a:buFont typeface="Wingdings 3" panose="05040102010807070707" pitchFamily="18" charset="2"/>
              <a:buChar char=""/>
            </a:pPr>
            <a:r>
              <a:rPr lang="en-US" sz="2000" dirty="0" smtClean="0"/>
              <a:t>Asymmetric </a:t>
            </a:r>
            <a:r>
              <a:rPr lang="en-US" sz="2000" dirty="0"/>
              <a:t>encryption is used for Secure Sockets Layer (SSL) which is the security method used for </a:t>
            </a:r>
            <a:r>
              <a:rPr lang="en-US" sz="2000" dirty="0" smtClean="0"/>
              <a:t>secure </a:t>
            </a:r>
            <a:r>
              <a:rPr lang="en-US" sz="2000" dirty="0"/>
              <a:t>websites. Transport Layer Security (TLS) </a:t>
            </a:r>
            <a:r>
              <a:rPr lang="en-US" sz="2000" dirty="0" smtClean="0"/>
              <a:t>has superseded </a:t>
            </a:r>
            <a:r>
              <a:rPr lang="en-US" sz="2000" dirty="0"/>
              <a:t>SSL but they are both often referred to as </a:t>
            </a:r>
            <a:r>
              <a:rPr lang="en-US" sz="2000" dirty="0" smtClean="0"/>
              <a:t>SSL. </a:t>
            </a:r>
          </a:p>
          <a:p>
            <a:pPr marL="361950" indent="-361950">
              <a:buClr>
                <a:srgbClr val="0070C0"/>
              </a:buClr>
              <a:buFont typeface="Wingdings 3" panose="05040102010807070707" pitchFamily="18" charset="2"/>
              <a:buChar char=""/>
            </a:pPr>
            <a:r>
              <a:rPr lang="en-US" sz="2000" dirty="0" smtClean="0"/>
              <a:t>Once </a:t>
            </a:r>
            <a:r>
              <a:rPr lang="en-US" sz="2000" dirty="0"/>
              <a:t>SSL has established an </a:t>
            </a:r>
            <a:r>
              <a:rPr lang="en-US" sz="2000" dirty="0" smtClean="0"/>
              <a:t/>
            </a:r>
            <a:br>
              <a:rPr lang="en-US" sz="2000" dirty="0" smtClean="0"/>
            </a:br>
            <a:r>
              <a:rPr lang="en-US" sz="2000" dirty="0" smtClean="0"/>
              <a:t>authenticated </a:t>
            </a:r>
            <a:r>
              <a:rPr lang="en-US" sz="2000" dirty="0"/>
              <a:t>session, "e client and </a:t>
            </a:r>
            <a:r>
              <a:rPr lang="en-US" sz="2000" dirty="0" smtClean="0"/>
              <a:t/>
            </a:r>
            <a:br>
              <a:rPr lang="en-US" sz="2000" dirty="0" smtClean="0"/>
            </a:br>
            <a:r>
              <a:rPr lang="en-US" sz="2000" dirty="0" smtClean="0"/>
              <a:t>server </a:t>
            </a:r>
            <a:r>
              <a:rPr lang="en-US" sz="2000" dirty="0"/>
              <a:t>will create symmetric keys for </a:t>
            </a:r>
            <a:r>
              <a:rPr lang="en-US" sz="2000" dirty="0" smtClean="0"/>
              <a:t/>
            </a:r>
            <a:br>
              <a:rPr lang="en-US" sz="2000" dirty="0" smtClean="0"/>
            </a:br>
            <a:r>
              <a:rPr lang="en-US" sz="2000" dirty="0" smtClean="0"/>
              <a:t>faster </a:t>
            </a:r>
            <a:r>
              <a:rPr lang="en-US" sz="2000" dirty="0"/>
              <a:t>secure communication.</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68144" y="1146675"/>
            <a:ext cx="3096344" cy="2570357"/>
          </a:xfrm>
          <a:prstGeom prst="rect">
            <a:avLst/>
          </a:prstGeom>
        </p:spPr>
      </p:pic>
      <p:sp>
        <p:nvSpPr>
          <p:cNvPr id="10" name="Rectangle 9"/>
          <p:cNvSpPr/>
          <p:nvPr/>
        </p:nvSpPr>
        <p:spPr>
          <a:xfrm>
            <a:off x="5868144" y="3717032"/>
            <a:ext cx="3096344" cy="646331"/>
          </a:xfrm>
          <a:prstGeom prst="rect">
            <a:avLst/>
          </a:prstGeom>
        </p:spPr>
        <p:txBody>
          <a:bodyPr wrap="square">
            <a:spAutoFit/>
          </a:bodyPr>
          <a:lstStyle/>
          <a:p>
            <a:r>
              <a:rPr lang="en-GB" b="1" dirty="0" smtClean="0">
                <a:latin typeface="Segoe UI" panose="020B0502040204020203" pitchFamily="34" charset="0"/>
              </a:rPr>
              <a:t>Figure </a:t>
            </a:r>
            <a:r>
              <a:rPr lang="en-GB" b="1" dirty="0">
                <a:latin typeface="Segoe UI" panose="020B0502040204020203" pitchFamily="34" charset="0"/>
              </a:rPr>
              <a:t>1.16 </a:t>
            </a:r>
            <a:r>
              <a:rPr lang="en-GB" dirty="0">
                <a:latin typeface="Segoe UI" panose="020B0502040204020203" pitchFamily="34" charset="0"/>
              </a:rPr>
              <a:t>- Asymmetric encryption example.</a:t>
            </a:r>
            <a:endParaRPr lang="en-GB" dirty="0"/>
          </a:p>
        </p:txBody>
      </p:sp>
      <p:sp>
        <p:nvSpPr>
          <p:cNvPr id="8" name="TextBox 7"/>
          <p:cNvSpPr txBox="1"/>
          <p:nvPr/>
        </p:nvSpPr>
        <p:spPr>
          <a:xfrm>
            <a:off x="179512" y="5499809"/>
            <a:ext cx="5040560" cy="1169551"/>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smtClean="0"/>
          </a:p>
          <a:p>
            <a:pPr>
              <a:buClr>
                <a:schemeClr val="tx2">
                  <a:lumMod val="75000"/>
                </a:schemeClr>
              </a:buClr>
            </a:pPr>
            <a:r>
              <a:rPr lang="en-US" sz="2100" dirty="0" smtClean="0"/>
              <a:t>Watch </a:t>
            </a:r>
            <a:r>
              <a:rPr lang="en-US" sz="2100" dirty="0"/>
              <a:t>the video about SSL </a:t>
            </a:r>
            <a:r>
              <a:rPr lang="en-US" sz="2100" dirty="0" smtClean="0"/>
              <a:t>at:</a:t>
            </a:r>
          </a:p>
          <a:p>
            <a:pPr>
              <a:buClr>
                <a:schemeClr val="tx2">
                  <a:lumMod val="75000"/>
                </a:schemeClr>
              </a:buClr>
            </a:pPr>
            <a:r>
              <a:rPr lang="en-US" sz="2100" dirty="0">
                <a:hlinkClick r:id="rId6"/>
              </a:rPr>
              <a:t>http://</a:t>
            </a:r>
            <a:r>
              <a:rPr lang="en-US" sz="2100" dirty="0" smtClean="0">
                <a:hlinkClick r:id="rId6"/>
              </a:rPr>
              <a:t>info.ssl.com/article.aspx?id=10241</a:t>
            </a:r>
            <a:endParaRPr lang="en-US" sz="2100" dirty="0" smtClean="0"/>
          </a:p>
        </p:txBody>
      </p:sp>
      <p:sp>
        <p:nvSpPr>
          <p:cNvPr id="9" name="TextBox 8"/>
          <p:cNvSpPr txBox="1"/>
          <p:nvPr/>
        </p:nvSpPr>
        <p:spPr>
          <a:xfrm>
            <a:off x="179512" y="5499809"/>
            <a:ext cx="1488003"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pic>
        <p:nvPicPr>
          <p:cNvPr id="3" name="1.4 - What is SS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364088" y="4364259"/>
            <a:ext cx="3564616" cy="2005097"/>
          </a:xfrm>
          <a:prstGeom prst="rect">
            <a:avLst/>
          </a:prstGeom>
        </p:spPr>
      </p:pic>
      <p:sp>
        <p:nvSpPr>
          <p:cNvPr id="11" name="TextBox 10">
            <a:hlinkClick r:id="rId8" action="ppaction://hlinkfile"/>
          </p:cNvPr>
          <p:cNvSpPr txBox="1"/>
          <p:nvPr/>
        </p:nvSpPr>
        <p:spPr>
          <a:xfrm>
            <a:off x="6543689" y="6325271"/>
            <a:ext cx="144016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000" dirty="0" smtClean="0"/>
              <a:t>Click Here</a:t>
            </a:r>
            <a:endParaRPr lang="en-GB" sz="2000" dirty="0"/>
          </a:p>
        </p:txBody>
      </p:sp>
    </p:spTree>
    <p:extLst>
      <p:ext uri="{BB962C8B-B14F-4D97-AF65-F5344CB8AC3E}">
        <p14:creationId xmlns:p14="http://schemas.microsoft.com/office/powerpoint/2010/main" val="370262946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84975" cy="4401205"/>
          </a:xfrm>
          <a:prstGeom prst="rect">
            <a:avLst/>
          </a:prstGeom>
        </p:spPr>
        <p:txBody>
          <a:bodyPr wrap="square">
            <a:spAutoFit/>
          </a:bodyPr>
          <a:lstStyle/>
          <a:p>
            <a:pPr>
              <a:buClr>
                <a:srgbClr val="0070C0"/>
              </a:buClr>
            </a:pPr>
            <a:r>
              <a:rPr lang="en-US" sz="2000" b="1" dirty="0" smtClean="0">
                <a:solidFill>
                  <a:srgbClr val="C00000"/>
                </a:solidFill>
              </a:rPr>
              <a:t>Hard </a:t>
            </a:r>
            <a:r>
              <a:rPr lang="en-US" sz="2000" b="1" dirty="0">
                <a:solidFill>
                  <a:srgbClr val="C00000"/>
                </a:solidFill>
              </a:rPr>
              <a:t>disk</a:t>
            </a:r>
          </a:p>
          <a:p>
            <a:pPr marL="361950" indent="-361950">
              <a:buClr>
                <a:srgbClr val="0070C0"/>
              </a:buClr>
              <a:buFont typeface="Wingdings 3" panose="05040102010807070707" pitchFamily="18" charset="2"/>
              <a:buChar char=""/>
            </a:pPr>
            <a:r>
              <a:rPr lang="en-US" sz="2000" dirty="0" smtClean="0"/>
              <a:t>Disk encryption </a:t>
            </a:r>
            <a:r>
              <a:rPr lang="en-US" sz="2000" dirty="0"/>
              <a:t>will encrypt every single bit of data stored </a:t>
            </a:r>
            <a:r>
              <a:rPr lang="en-US" sz="2000" dirty="0" smtClean="0"/>
              <a:t>on a disk. </a:t>
            </a:r>
            <a:r>
              <a:rPr lang="en-US" sz="2000" dirty="0"/>
              <a:t>This is different to encrypting single files. In </a:t>
            </a:r>
            <a:r>
              <a:rPr lang="en-US" sz="2000" dirty="0" smtClean="0"/>
              <a:t>order </a:t>
            </a:r>
            <a:r>
              <a:rPr lang="en-US" sz="2000" dirty="0"/>
              <a:t>to access any file on the disk, the encryption key will </a:t>
            </a:r>
            <a:r>
              <a:rPr lang="en-US" sz="2000" dirty="0" smtClean="0"/>
              <a:t>be required</a:t>
            </a:r>
            <a:r>
              <a:rPr lang="en-US" sz="2000" dirty="0"/>
              <a:t>. This type of encryption is not limited to disks </a:t>
            </a:r>
            <a:r>
              <a:rPr lang="en-US" sz="2000" dirty="0" smtClean="0"/>
              <a:t>and </a:t>
            </a:r>
            <a:r>
              <a:rPr lang="en-US" sz="2000" dirty="0"/>
              <a:t>can </a:t>
            </a:r>
            <a:r>
              <a:rPr lang="en-US" sz="2000" dirty="0" smtClean="0"/>
              <a:t>be </a:t>
            </a:r>
            <a:r>
              <a:rPr lang="en-US" sz="2000" dirty="0"/>
              <a:t>used on other storage media such as backup </a:t>
            </a:r>
            <a:r>
              <a:rPr lang="en-US" sz="2000" dirty="0" smtClean="0"/>
              <a:t>tapes </a:t>
            </a:r>
            <a:r>
              <a:rPr lang="en-US" sz="2000" dirty="0"/>
              <a:t>and Universal Serial Bus (USB) flash memory. </a:t>
            </a:r>
            <a:endParaRPr lang="en-US" sz="2000" dirty="0" smtClean="0"/>
          </a:p>
          <a:p>
            <a:pPr marL="361950" indent="-361950">
              <a:buClr>
                <a:srgbClr val="0070C0"/>
              </a:buClr>
              <a:buFont typeface="Wingdings 3" panose="05040102010807070707" pitchFamily="18" charset="2"/>
              <a:buChar char=""/>
            </a:pPr>
            <a:r>
              <a:rPr lang="en-US" sz="2000" dirty="0" smtClean="0"/>
              <a:t>It </a:t>
            </a:r>
            <a:r>
              <a:rPr lang="en-US" sz="2000" dirty="0"/>
              <a:t>is </a:t>
            </a:r>
            <a:r>
              <a:rPr lang="en-US" sz="2000" dirty="0" smtClean="0"/>
              <a:t>particularly important that </a:t>
            </a:r>
            <a:r>
              <a:rPr lang="en-US" sz="2000" dirty="0"/>
              <a:t>USB flash memory and backup </a:t>
            </a:r>
            <a:r>
              <a:rPr lang="en-US" sz="2000" dirty="0" smtClean="0"/>
              <a:t>tapes are </a:t>
            </a:r>
            <a:r>
              <a:rPr lang="en-US" sz="2000" dirty="0"/>
              <a:t>encrypted because these are portable storage </a:t>
            </a:r>
            <a:r>
              <a:rPr lang="en-US" sz="2000" dirty="0" smtClean="0"/>
              <a:t>media and so </a:t>
            </a:r>
            <a:r>
              <a:rPr lang="en-US" sz="2000" dirty="0"/>
              <a:t>are susceptible to being lost or stolen. If </a:t>
            </a:r>
            <a:r>
              <a:rPr lang="en-US" sz="2000" dirty="0" smtClean="0"/>
              <a:t>the whole medium </a:t>
            </a:r>
            <a:r>
              <a:rPr lang="en-US" sz="2000" dirty="0"/>
              <a:t>is encrypted, then anybody trying to access the data will not be able to understand it. The data is usually accessed </a:t>
            </a:r>
            <a:r>
              <a:rPr lang="en-US" sz="2000" dirty="0" smtClean="0"/>
              <a:t/>
            </a:r>
            <a:br>
              <a:rPr lang="en-US" sz="2000" dirty="0" smtClean="0"/>
            </a:br>
            <a:r>
              <a:rPr lang="en-US" sz="2000" dirty="0" smtClean="0"/>
              <a:t>by </a:t>
            </a:r>
            <a:r>
              <a:rPr lang="en-US" sz="2000" dirty="0"/>
              <a:t>entering a password </a:t>
            </a:r>
            <a:r>
              <a:rPr lang="en-US" sz="2000" dirty="0" smtClean="0"/>
              <a:t/>
            </a:r>
            <a:br>
              <a:rPr lang="en-US" sz="2000" dirty="0" smtClean="0"/>
            </a:br>
            <a:r>
              <a:rPr lang="en-US" sz="2000" dirty="0" smtClean="0"/>
              <a:t>or </a:t>
            </a:r>
            <a:r>
              <a:rPr lang="en-US" sz="2000" dirty="0"/>
              <a:t>using a fingerprint to </a:t>
            </a:r>
            <a:r>
              <a:rPr lang="en-US" sz="2000" dirty="0" smtClean="0"/>
              <a:t/>
            </a:r>
            <a:br>
              <a:rPr lang="en-US" sz="2000" dirty="0" smtClean="0"/>
            </a:br>
            <a:r>
              <a:rPr lang="en-US" sz="2000" dirty="0" smtClean="0"/>
              <a:t>unlock </a:t>
            </a:r>
            <a:r>
              <a:rPr lang="en-US" sz="2000" dirty="0"/>
              <a:t>the encryption.</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pic>
        <p:nvPicPr>
          <p:cNvPr id="43010" name="Picture 2" descr="Image result for hard disk encryp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800" y="4365104"/>
            <a:ext cx="5534025" cy="2295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675920"/>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8784975" cy="4401205"/>
          </a:xfrm>
          <a:prstGeom prst="rect">
            <a:avLst/>
          </a:prstGeom>
        </p:spPr>
        <p:txBody>
          <a:bodyPr wrap="square">
            <a:spAutoFit/>
          </a:bodyPr>
          <a:lstStyle/>
          <a:p>
            <a:pPr>
              <a:buClr>
                <a:srgbClr val="0070C0"/>
              </a:buClr>
            </a:pPr>
            <a:r>
              <a:rPr lang="en-US" sz="1960" b="1" dirty="0" smtClean="0">
                <a:solidFill>
                  <a:srgbClr val="C00000"/>
                </a:solidFill>
              </a:rPr>
              <a:t>HTTPS</a:t>
            </a:r>
            <a:endParaRPr lang="en-US" sz="1960" b="1" dirty="0">
              <a:solidFill>
                <a:srgbClr val="C00000"/>
              </a:solidFill>
            </a:endParaRPr>
          </a:p>
          <a:p>
            <a:pPr marL="361950" indent="-361950">
              <a:buClr>
                <a:srgbClr val="0070C0"/>
              </a:buClr>
              <a:buFont typeface="Wingdings 3" panose="05040102010807070707" pitchFamily="18" charset="2"/>
              <a:buChar char=""/>
            </a:pPr>
            <a:r>
              <a:rPr lang="en-US" sz="1960" dirty="0"/>
              <a:t>Normal web pages that are not encrypted are fetched and transmitted using Hypertext Transfer Protocol (HTTP). Anybody who intercepts web pages or data being sent over HTTP would be able to read the contents of the web page or the data. This is particularly a problem when sending sensitive data, such as credit card information or usernames and passwords.</a:t>
            </a:r>
          </a:p>
          <a:p>
            <a:pPr marL="361950" indent="-361950">
              <a:buClr>
                <a:srgbClr val="0070C0"/>
              </a:buClr>
              <a:buFont typeface="Wingdings 3" panose="05040102010807070707" pitchFamily="18" charset="2"/>
              <a:buChar char=""/>
            </a:pPr>
            <a:r>
              <a:rPr lang="en-US" sz="1960" dirty="0"/>
              <a:t>Hypertext Transfer Protocol Secure (HTTPS) is the encryption standard used for secure web pages. It uses Secure Sockets Layer (SSL) or Transport Layer Security (TLS) to encrypt and decrypt pages and information sent and received by web users. This is the encryption method that is used by banks when a user logs onto online banking. A secure web page can be spotted by its address beginning with https://and in addition some browsers display a small padlock.</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3" y="6300028"/>
            <a:ext cx="8784975" cy="369332"/>
          </a:xfrm>
          <a:prstGeom prst="rect">
            <a:avLst/>
          </a:prstGeom>
        </p:spPr>
        <p:txBody>
          <a:bodyPr wrap="square">
            <a:spAutoFit/>
          </a:bodyPr>
          <a:lstStyle/>
          <a:p>
            <a:r>
              <a:rPr lang="en-US" b="1" dirty="0" smtClean="0">
                <a:latin typeface="Arial" panose="020B0604020202020204" pitchFamily="34" charset="0"/>
                <a:cs typeface="Arial" panose="020B0604020202020204" pitchFamily="34" charset="0"/>
              </a:rPr>
              <a:t>Figure </a:t>
            </a:r>
            <a:r>
              <a:rPr lang="en-US" b="1" dirty="0">
                <a:latin typeface="Arial" panose="020B0604020202020204" pitchFamily="34" charset="0"/>
                <a:cs typeface="Arial" panose="020B0604020202020204" pitchFamily="34" charset="0"/>
              </a:rPr>
              <a:t>1.17 </a:t>
            </a:r>
            <a:r>
              <a:rPr lang="en-US" dirty="0">
                <a:latin typeface="Arial" panose="020B0604020202020204" pitchFamily="34" charset="0"/>
                <a:cs typeface="Arial" panose="020B0604020202020204" pitchFamily="34" charset="0"/>
              </a:rPr>
              <a:t>- The ‘s’ after ‘http’ and the padlock indicate that this is a secure website.</a:t>
            </a:r>
            <a:endParaRPr lang="en-GB" dirty="0">
              <a:latin typeface="Arial" panose="020B0604020202020204" pitchFamily="34" charset="0"/>
              <a:cs typeface="Arial" panose="020B0604020202020204" pitchFamily="34" charset="0"/>
            </a:endParaRPr>
          </a:p>
        </p:txBody>
      </p:sp>
      <p:pic>
        <p:nvPicPr>
          <p:cNvPr id="47106" name="Picture 2" descr="Image result for example of http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309899" y="5433322"/>
            <a:ext cx="6375698" cy="919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585845"/>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256583" cy="5632311"/>
          </a:xfrm>
          <a:prstGeom prst="rect">
            <a:avLst/>
          </a:prstGeom>
        </p:spPr>
        <p:txBody>
          <a:bodyPr wrap="square">
            <a:spAutoFit/>
          </a:bodyPr>
          <a:lstStyle/>
          <a:p>
            <a:pPr>
              <a:buClr>
                <a:srgbClr val="0070C0"/>
              </a:buClr>
            </a:pPr>
            <a:r>
              <a:rPr lang="en-US" sz="2400" b="1" dirty="0" smtClean="0">
                <a:solidFill>
                  <a:srgbClr val="C00000"/>
                </a:solidFill>
              </a:rPr>
              <a:t>HTTPS</a:t>
            </a:r>
            <a:endParaRPr lang="en-US" sz="2400" b="1" dirty="0">
              <a:solidFill>
                <a:srgbClr val="C00000"/>
              </a:solidFill>
            </a:endParaRPr>
          </a:p>
          <a:p>
            <a:pPr marL="361950" indent="-361950">
              <a:buClr>
                <a:srgbClr val="0070C0"/>
              </a:buClr>
              <a:buFont typeface="Wingdings 3" panose="05040102010807070707" pitchFamily="18" charset="2"/>
              <a:buChar char=""/>
            </a:pPr>
            <a:r>
              <a:rPr lang="en-US" sz="2400" dirty="0"/>
              <a:t>When a browser requests a secure page, it will check the digital certificate to ensure that it is trusted, valid and that the certificate is related to the site from which it is coming. </a:t>
            </a:r>
          </a:p>
          <a:p>
            <a:pPr marL="361950" indent="-361950">
              <a:buClr>
                <a:srgbClr val="0070C0"/>
              </a:buClr>
              <a:buFont typeface="Wingdings 3" panose="05040102010807070707" pitchFamily="18" charset="2"/>
              <a:buChar char=""/>
            </a:pPr>
            <a:r>
              <a:rPr lang="en-US" sz="2400" dirty="0" smtClean="0"/>
              <a:t>The </a:t>
            </a:r>
            <a:r>
              <a:rPr lang="en-US" sz="2400" dirty="0"/>
              <a:t>browser then uses the public key to encrypt a new symmetric key that is sent to the web server. The browser and web server can then communicate using a symmetric encryption key, which is much faster than asymmetric encryption.</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sp>
        <p:nvSpPr>
          <p:cNvPr id="3" name="TextBox 2">
            <a:hlinkClick r:id="rId5" action="ppaction://hlinkfile"/>
          </p:cNvPr>
          <p:cNvSpPr txBox="1"/>
          <p:nvPr/>
        </p:nvSpPr>
        <p:spPr>
          <a:xfrm>
            <a:off x="5940152" y="3286725"/>
            <a:ext cx="2698175"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en-IE" b="1" dirty="0" smtClean="0"/>
              <a:t>Click Here</a:t>
            </a:r>
          </a:p>
          <a:p>
            <a:pPr algn="ctr"/>
            <a:r>
              <a:rPr lang="en-IE" dirty="0" smtClean="0"/>
              <a:t>Skip the first 55 seconds</a:t>
            </a:r>
            <a:endParaRPr lang="en-GB" dirty="0"/>
          </a:p>
        </p:txBody>
      </p:sp>
      <p:pic>
        <p:nvPicPr>
          <p:cNvPr id="5" name="1.4 - HTTP, HTTP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436096" y="1179165"/>
            <a:ext cx="3507176" cy="1971247"/>
          </a:xfrm>
          <a:prstGeom prst="rect">
            <a:avLst/>
          </a:prstGeom>
        </p:spPr>
      </p:pic>
      <p:pic>
        <p:nvPicPr>
          <p:cNvPr id="49154" name="Picture 2" descr="Image result for http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0152" y="4069369"/>
            <a:ext cx="2663560" cy="2554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47832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4524157" y="1124745"/>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4538984" y="1124744"/>
            <a:ext cx="4425504" cy="5539978"/>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GB" sz="2400" dirty="0"/>
          </a:p>
          <a:p>
            <a:pPr marL="342900" indent="-342900">
              <a:buClr>
                <a:srgbClr val="C00000"/>
              </a:buClr>
              <a:buFont typeface="Wingdings" panose="05000000000000000000" pitchFamily="2" charset="2"/>
              <a:buChar char="§"/>
            </a:pPr>
            <a:r>
              <a:rPr lang="en-US" dirty="0"/>
              <a:t>The web browser requests the certificate from the web server</a:t>
            </a:r>
            <a:r>
              <a:rPr lang="en-US" dirty="0" smtClean="0"/>
              <a:t>.</a:t>
            </a:r>
            <a:endParaRPr lang="en-US" dirty="0"/>
          </a:p>
          <a:p>
            <a:pPr>
              <a:buClr>
                <a:srgbClr val="C00000"/>
              </a:buClr>
            </a:pPr>
            <a:endParaRPr lang="en-US" sz="1400" b="1" dirty="0" smtClean="0"/>
          </a:p>
          <a:p>
            <a:pPr>
              <a:buClr>
                <a:srgbClr val="C00000"/>
              </a:buClr>
            </a:pPr>
            <a:endParaRPr lang="en-US" sz="2800" b="1" dirty="0"/>
          </a:p>
          <a:p>
            <a:pPr>
              <a:buClr>
                <a:srgbClr val="C00000"/>
              </a:buClr>
            </a:pPr>
            <a:endParaRPr lang="en-US" b="1" dirty="0" smtClean="0"/>
          </a:p>
          <a:p>
            <a:pPr>
              <a:buClr>
                <a:srgbClr val="C00000"/>
              </a:buClr>
            </a:pPr>
            <a:endParaRPr lang="en-US" b="1" dirty="0"/>
          </a:p>
          <a:p>
            <a:pPr>
              <a:buClr>
                <a:srgbClr val="C00000"/>
              </a:buClr>
            </a:pPr>
            <a:endParaRPr lang="en-US" b="1" dirty="0" smtClean="0"/>
          </a:p>
          <a:p>
            <a:pPr>
              <a:buClr>
                <a:srgbClr val="C00000"/>
              </a:buClr>
            </a:pPr>
            <a:r>
              <a:rPr lang="en-US" b="1" dirty="0" smtClean="0"/>
              <a:t>Figure </a:t>
            </a:r>
            <a:r>
              <a:rPr lang="en-US" b="1" dirty="0"/>
              <a:t>1.18 </a:t>
            </a:r>
            <a:r>
              <a:rPr lang="en-US" dirty="0"/>
              <a:t>- Asymmetric cryptography.</a:t>
            </a:r>
          </a:p>
          <a:p>
            <a:pPr marL="342900" indent="-342900">
              <a:buClr>
                <a:srgbClr val="C00000"/>
              </a:buClr>
              <a:buFont typeface="Wingdings" panose="05000000000000000000" pitchFamily="2" charset="2"/>
              <a:buChar char="§"/>
            </a:pPr>
            <a:r>
              <a:rPr lang="en-US" dirty="0" smtClean="0"/>
              <a:t>The </a:t>
            </a:r>
            <a:r>
              <a:rPr lang="en-US" dirty="0"/>
              <a:t>web browser then uses the web server’s public key to encrypt a new symmetric key and sends that encrypted symmetric key to the web server. The web server uses its own private key to decrypt the new symmetric key</a:t>
            </a:r>
            <a:r>
              <a:rPr lang="en-US" dirty="0" smtClean="0"/>
              <a:t>.</a:t>
            </a:r>
            <a:endParaRPr lang="en-US" dirty="0"/>
          </a:p>
          <a:p>
            <a:pPr marL="342900" indent="-342900">
              <a:buClr>
                <a:srgbClr val="C00000"/>
              </a:buClr>
              <a:buFont typeface="Wingdings" panose="05000000000000000000" pitchFamily="2" charset="2"/>
              <a:buChar char="§"/>
            </a:pPr>
            <a:r>
              <a:rPr lang="en-US" dirty="0" smtClean="0"/>
              <a:t>The </a:t>
            </a:r>
            <a:r>
              <a:rPr lang="en-US" dirty="0"/>
              <a:t>browser and web server now communicate using the same symmetric key</a:t>
            </a:r>
            <a:r>
              <a:rPr lang="en-US" dirty="0" smtClean="0"/>
              <a:t>.</a:t>
            </a:r>
          </a:p>
        </p:txBody>
      </p:sp>
      <p:sp>
        <p:nvSpPr>
          <p:cNvPr id="2" name="Rectangle 1"/>
          <p:cNvSpPr/>
          <p:nvPr/>
        </p:nvSpPr>
        <p:spPr>
          <a:xfrm>
            <a:off x="293335" y="4005064"/>
            <a:ext cx="4134649" cy="2585323"/>
          </a:xfrm>
          <a:prstGeom prst="rect">
            <a:avLst/>
          </a:prstGeom>
        </p:spPr>
        <p:txBody>
          <a:bodyPr wrap="square">
            <a:spAutoFit/>
          </a:bodyPr>
          <a:lstStyle/>
          <a:p>
            <a:pPr>
              <a:buClr>
                <a:srgbClr val="C00000"/>
              </a:buClr>
            </a:pPr>
            <a:endParaRPr lang="en-US" dirty="0"/>
          </a:p>
          <a:p>
            <a:pPr>
              <a:buClr>
                <a:srgbClr val="C00000"/>
              </a:buClr>
            </a:pPr>
            <a:endParaRPr lang="en-US" dirty="0" smtClean="0"/>
          </a:p>
          <a:p>
            <a:pPr>
              <a:buClr>
                <a:srgbClr val="C00000"/>
              </a:buClr>
            </a:pPr>
            <a:r>
              <a:rPr lang="en-US" b="1" dirty="0"/>
              <a:t>Figure 1.19</a:t>
            </a:r>
            <a:r>
              <a:rPr lang="en-US" dirty="0"/>
              <a:t> - Secure website identification.</a:t>
            </a:r>
          </a:p>
          <a:p>
            <a:pPr>
              <a:buClr>
                <a:srgbClr val="C00000"/>
              </a:buClr>
            </a:pPr>
            <a:endParaRPr lang="en-US" dirty="0" smtClean="0"/>
          </a:p>
          <a:p>
            <a:pPr>
              <a:buClr>
                <a:srgbClr val="C00000"/>
              </a:buClr>
            </a:pPr>
            <a:endParaRPr lang="en-US" dirty="0"/>
          </a:p>
          <a:p>
            <a:pPr>
              <a:buClr>
                <a:srgbClr val="C00000"/>
              </a:buClr>
            </a:pPr>
            <a:endParaRPr lang="en-US" dirty="0"/>
          </a:p>
          <a:p>
            <a:pPr>
              <a:buClr>
                <a:srgbClr val="C00000"/>
              </a:buClr>
            </a:pPr>
            <a:endParaRPr lang="en-US" dirty="0" smtClean="0"/>
          </a:p>
          <a:p>
            <a:pPr>
              <a:buClr>
                <a:srgbClr val="C00000"/>
              </a:buClr>
            </a:pPr>
            <a:r>
              <a:rPr lang="en-IE" b="1" dirty="0"/>
              <a:t>Figure 1.20</a:t>
            </a:r>
            <a:r>
              <a:rPr lang="en-IE" dirty="0"/>
              <a:t> - Symmetric encryption</a:t>
            </a:r>
            <a:r>
              <a:rPr lang="en-IE" dirty="0" smtClean="0"/>
              <a:t>.</a:t>
            </a:r>
            <a:endParaRPr lang="en-IE" dirty="0"/>
          </a:p>
        </p:txBody>
      </p:sp>
      <p:grpSp>
        <p:nvGrpSpPr>
          <p:cNvPr id="11" name="Group 10"/>
          <p:cNvGrpSpPr/>
          <p:nvPr/>
        </p:nvGrpSpPr>
        <p:grpSpPr>
          <a:xfrm>
            <a:off x="4716016" y="2204864"/>
            <a:ext cx="4176464" cy="1265733"/>
            <a:chOff x="2555776" y="-1243312"/>
            <a:chExt cx="5328592" cy="914513"/>
          </a:xfrm>
        </p:grpSpPr>
        <p:sp>
          <p:nvSpPr>
            <p:cNvPr id="3" name="TextBox 2"/>
            <p:cNvSpPr txBox="1"/>
            <p:nvPr/>
          </p:nvSpPr>
          <p:spPr>
            <a:xfrm>
              <a:off x="2555776" y="-737126"/>
              <a:ext cx="1584175" cy="408327"/>
            </a:xfrm>
            <a:prstGeom prst="rect">
              <a:avLst/>
            </a:prstGeom>
            <a:noFill/>
            <a:ln w="57150">
              <a:solidFill>
                <a:srgbClr val="C00000"/>
              </a:solidFill>
            </a:ln>
          </p:spPr>
          <p:txBody>
            <a:bodyPr wrap="square" lIns="36000" tIns="36000" rIns="36000" bIns="36000" rtlCol="0">
              <a:spAutoFit/>
            </a:bodyPr>
            <a:lstStyle/>
            <a:p>
              <a:pPr algn="ctr"/>
              <a:r>
                <a:rPr lang="en-IE" sz="1600" dirty="0" smtClean="0"/>
                <a:t>Web Browser</a:t>
              </a:r>
              <a:endParaRPr lang="en-GB" sz="1600" dirty="0"/>
            </a:p>
          </p:txBody>
        </p:sp>
        <p:sp>
          <p:nvSpPr>
            <p:cNvPr id="9" name="TextBox 8"/>
            <p:cNvSpPr txBox="1"/>
            <p:nvPr/>
          </p:nvSpPr>
          <p:spPr>
            <a:xfrm>
              <a:off x="4283968" y="-1243312"/>
              <a:ext cx="2018686" cy="586226"/>
            </a:xfrm>
            <a:prstGeom prst="rect">
              <a:avLst/>
            </a:prstGeom>
            <a:noFill/>
            <a:ln w="57150">
              <a:solidFill>
                <a:srgbClr val="C00000"/>
              </a:solidFill>
            </a:ln>
          </p:spPr>
          <p:txBody>
            <a:bodyPr wrap="square" lIns="36000" tIns="36000" rIns="36000" bIns="36000" rtlCol="0">
              <a:spAutoFit/>
            </a:bodyPr>
            <a:lstStyle/>
            <a:p>
              <a:pPr algn="ctr"/>
              <a:r>
                <a:rPr lang="en-IE" sz="1600" dirty="0" smtClean="0"/>
                <a:t>1 Browser requests certificate</a:t>
              </a:r>
              <a:endParaRPr lang="en-GB" sz="1600" dirty="0"/>
            </a:p>
          </p:txBody>
        </p:sp>
        <p:sp>
          <p:nvSpPr>
            <p:cNvPr id="10" name="TextBox 9"/>
            <p:cNvSpPr txBox="1"/>
            <p:nvPr/>
          </p:nvSpPr>
          <p:spPr>
            <a:xfrm>
              <a:off x="6444208" y="-737126"/>
              <a:ext cx="1440160" cy="408327"/>
            </a:xfrm>
            <a:prstGeom prst="rect">
              <a:avLst/>
            </a:prstGeom>
            <a:noFill/>
            <a:ln w="57150">
              <a:solidFill>
                <a:srgbClr val="C00000"/>
              </a:solidFill>
            </a:ln>
          </p:spPr>
          <p:txBody>
            <a:bodyPr wrap="square" lIns="36000" tIns="36000" rIns="36000" bIns="36000" rtlCol="0">
              <a:spAutoFit/>
            </a:bodyPr>
            <a:lstStyle/>
            <a:p>
              <a:pPr algn="ctr"/>
              <a:r>
                <a:rPr lang="en-IE" sz="1600" dirty="0" smtClean="0"/>
                <a:t>Web Server</a:t>
              </a:r>
              <a:endParaRPr lang="en-GB" sz="1600" dirty="0"/>
            </a:p>
          </p:txBody>
        </p:sp>
        <p:cxnSp>
          <p:nvCxnSpPr>
            <p:cNvPr id="6" name="Straight Arrow Connector 5"/>
            <p:cNvCxnSpPr>
              <a:stCxn id="3" idx="3"/>
              <a:endCxn id="10" idx="1"/>
            </p:cNvCxnSpPr>
            <p:nvPr/>
          </p:nvCxnSpPr>
          <p:spPr>
            <a:xfrm>
              <a:off x="4139951" y="-532962"/>
              <a:ext cx="2304257" cy="0"/>
            </a:xfrm>
            <a:prstGeom prst="straightConnector1">
              <a:avLst/>
            </a:prstGeom>
            <a:ln w="5715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1196751"/>
            <a:ext cx="3312368" cy="3312369"/>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3335" y="5209088"/>
            <a:ext cx="4134649" cy="946486"/>
          </a:xfrm>
          <a:prstGeom prst="rect">
            <a:avLst/>
          </a:prstGeom>
        </p:spPr>
      </p:pic>
    </p:spTree>
    <p:extLst>
      <p:ext uri="{BB962C8B-B14F-4D97-AF65-F5344CB8AC3E}">
        <p14:creationId xmlns:p14="http://schemas.microsoft.com/office/powerpoint/2010/main" val="3756678580"/>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34" name="Rectangle 33"/>
          <p:cNvSpPr/>
          <p:nvPr/>
        </p:nvSpPr>
        <p:spPr>
          <a:xfrm>
            <a:off x="179513" y="1124744"/>
            <a:ext cx="5904655" cy="5632311"/>
          </a:xfrm>
          <a:prstGeom prst="rect">
            <a:avLst/>
          </a:prstGeom>
        </p:spPr>
        <p:txBody>
          <a:bodyPr wrap="square">
            <a:spAutoFit/>
          </a:bodyPr>
          <a:lstStyle/>
          <a:p>
            <a:pPr>
              <a:buClr>
                <a:srgbClr val="0070C0"/>
              </a:buClr>
            </a:pPr>
            <a:r>
              <a:rPr lang="en-US" sz="2000" b="1" dirty="0" smtClean="0">
                <a:solidFill>
                  <a:srgbClr val="C00000"/>
                </a:solidFill>
              </a:rPr>
              <a:t>Email</a:t>
            </a:r>
            <a:endParaRPr lang="en-US" sz="2000" b="1" dirty="0">
              <a:solidFill>
                <a:srgbClr val="C00000"/>
              </a:solidFill>
            </a:endParaRPr>
          </a:p>
          <a:p>
            <a:pPr marL="361950" indent="-361950">
              <a:buClr>
                <a:srgbClr val="0070C0"/>
              </a:buClr>
              <a:buFont typeface="Wingdings 3" panose="05040102010807070707" pitchFamily="18" charset="2"/>
              <a:buChar char=""/>
            </a:pPr>
            <a:r>
              <a:rPr lang="en-US" sz="2000" dirty="0"/>
              <a:t>Email encryption uses asymmetric encryption. This means that recipients of emails must have the private key that matches the public key used to encrypt the original email. In order for this to work, both the sender and recipient need to send each other a digitally signed message that will add the person’s digital certificate to the contact for that person. Encrypting an email will also encrypt any attachments.</a:t>
            </a:r>
          </a:p>
          <a:p>
            <a:pPr>
              <a:buClr>
                <a:srgbClr val="0070C0"/>
              </a:buClr>
            </a:pPr>
            <a:r>
              <a:rPr lang="en-US" sz="2000" b="1" dirty="0"/>
              <a:t>How encryption protects data</a:t>
            </a:r>
          </a:p>
          <a:p>
            <a:pPr marL="361950" indent="-361950">
              <a:buClr>
                <a:srgbClr val="0070C0"/>
              </a:buClr>
              <a:buFont typeface="Wingdings 3" panose="05040102010807070707" pitchFamily="18" charset="2"/>
              <a:buChar char=""/>
            </a:pPr>
            <a:r>
              <a:rPr lang="en-US" sz="2000" dirty="0"/>
              <a:t>Encryption only scrambles the data so that if it is found, it cannot be understood. It does not stop the data from being intercepted, stolen or </a:t>
            </a:r>
            <a:r>
              <a:rPr lang="en-US" sz="2000" dirty="0" smtClean="0"/>
              <a:t>lost</a:t>
            </a:r>
            <a:r>
              <a:rPr lang="en-US" sz="2000" dirty="0"/>
              <a:t>. However, with strong. 256-bit AES encryption it is virtually impossible for somebody to decrypt the data and so it is effectively protected from prying eyes</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pic>
        <p:nvPicPr>
          <p:cNvPr id="50178" name="Picture 2" descr="Image result for email encryp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7139"/>
          <a:stretch/>
        </p:blipFill>
        <p:spPr bwMode="auto">
          <a:xfrm>
            <a:off x="6084168" y="1124745"/>
            <a:ext cx="2869704" cy="2304255"/>
          </a:xfrm>
          <a:prstGeom prst="rect">
            <a:avLst/>
          </a:prstGeom>
          <a:noFill/>
          <a:extLst>
            <a:ext uri="{909E8E84-426E-40DD-AFC4-6F175D3DCCD1}">
              <a14:hiddenFill xmlns:a14="http://schemas.microsoft.com/office/drawing/2010/main">
                <a:solidFill>
                  <a:srgbClr val="FFFFFF"/>
                </a:solidFill>
              </a14:hiddenFill>
            </a:ext>
          </a:extLst>
        </p:spPr>
      </p:pic>
      <p:pic>
        <p:nvPicPr>
          <p:cNvPr id="50180" name="Picture 4" descr="Image result for email encryp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4372962"/>
            <a:ext cx="2869704" cy="2271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7926004"/>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smtClean="0"/>
              <a:t>1.04 – </a:t>
            </a:r>
            <a:r>
              <a:rPr lang="en-US" sz="3200" dirty="0" smtClean="0"/>
              <a:t>Coding</a:t>
            </a:r>
            <a:r>
              <a:rPr lang="en-US" sz="3200" dirty="0"/>
              <a:t>, </a:t>
            </a:r>
            <a:r>
              <a:rPr lang="en-US" sz="3200" dirty="0" smtClean="0"/>
              <a:t>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203454" y="1124744"/>
            <a:ext cx="8761034" cy="5410712"/>
          </a:xfrm>
          <a:prstGeom prst="rect">
            <a:avLst/>
          </a:prstGeom>
          <a:solidFill>
            <a:schemeClr val="accent1">
              <a:lumMod val="20000"/>
              <a:lumOff val="80000"/>
            </a:schemeClr>
          </a:solidFill>
          <a:ln w="57150">
            <a:solidFill>
              <a:srgbClr val="002060"/>
            </a:solidFill>
          </a:ln>
        </p:spPr>
        <p:txBody>
          <a:bodyPr wrap="square">
            <a:spAutoFit/>
          </a:bodyPr>
          <a:lstStyle/>
          <a:p>
            <a:r>
              <a:rPr lang="en-US" sz="1930" b="1" dirty="0" smtClean="0">
                <a:solidFill>
                  <a:srgbClr val="C00000"/>
                </a:solidFill>
              </a:rPr>
              <a:t>Discussion Point</a:t>
            </a:r>
            <a:endParaRPr lang="en-US" sz="1930" b="1" dirty="0">
              <a:solidFill>
                <a:srgbClr val="C00000"/>
              </a:solidFill>
            </a:endParaRPr>
          </a:p>
          <a:p>
            <a:pPr marL="342900" indent="-342900">
              <a:buFont typeface="Wingdings 3" panose="05040102010807070707" pitchFamily="18" charset="2"/>
              <a:buChar char=""/>
            </a:pPr>
            <a:r>
              <a:rPr lang="en-US" sz="1930" dirty="0"/>
              <a:t>Most Wi-Fi access points and Wi-Fi routers use encryption. This serves two purposes. The first is to only allow people who know the ‘key’ (usually a password) to access the network, so that any </a:t>
            </a:r>
            <a:r>
              <a:rPr lang="en-US" sz="1930" dirty="0" err="1"/>
              <a:t>unauthorised</a:t>
            </a:r>
            <a:r>
              <a:rPr lang="en-US" sz="1930" dirty="0"/>
              <a:t> users cannot gain access. The second is to encrypt the data, so that it cannot be understood by somebody ‘snooping’ on the Wi-Fi network.</a:t>
            </a:r>
          </a:p>
          <a:p>
            <a:pPr marL="342900" indent="-342900">
              <a:buFont typeface="Wingdings 3" panose="05040102010807070707" pitchFamily="18" charset="2"/>
              <a:buChar char=""/>
            </a:pPr>
            <a:r>
              <a:rPr lang="en-US" sz="1930" dirty="0"/>
              <a:t>Wi-Fi networks are particularly susceptible to ‘snooping’ because no wires are required to connect to the network. It is possible to sit in a car outside somebody’s house and see the Wi-Fi network. </a:t>
            </a:r>
            <a:r>
              <a:rPr lang="en-US" sz="1930" dirty="0" smtClean="0"/>
              <a:t>The </a:t>
            </a:r>
            <a:r>
              <a:rPr lang="en-US" sz="1930" dirty="0"/>
              <a:t>‘key’ stops that person from accessing the </a:t>
            </a:r>
            <a:r>
              <a:rPr lang="en-US" sz="1930" dirty="0" smtClean="0"/>
              <a:t>network </a:t>
            </a:r>
            <a:r>
              <a:rPr lang="en-US" sz="1930" dirty="0"/>
              <a:t>and also stops that person from </a:t>
            </a:r>
            <a:r>
              <a:rPr lang="en-US" sz="1930" dirty="0" smtClean="0"/>
              <a:t>understanding </a:t>
            </a:r>
            <a:r>
              <a:rPr lang="en-US" sz="1930" dirty="0"/>
              <a:t>the data that is moving around the </a:t>
            </a:r>
            <a:r>
              <a:rPr lang="en-US" sz="1930" dirty="0" smtClean="0"/>
              <a:t>network</a:t>
            </a:r>
            <a:r>
              <a:rPr lang="en-US" sz="1930" dirty="0"/>
              <a:t>.</a:t>
            </a:r>
          </a:p>
          <a:p>
            <a:pPr marL="342900" indent="-342900">
              <a:buFont typeface="Wingdings 3" panose="05040102010807070707" pitchFamily="18" charset="2"/>
              <a:buChar char=""/>
            </a:pPr>
            <a:r>
              <a:rPr lang="en-US" sz="1930" dirty="0"/>
              <a:t>Did you know that if you access a </a:t>
            </a:r>
            <a:r>
              <a:rPr lang="en-US" sz="1930" dirty="0" smtClean="0"/>
              <a:t>public </a:t>
            </a:r>
            <a:br>
              <a:rPr lang="en-US" sz="1930" dirty="0" smtClean="0"/>
            </a:br>
            <a:r>
              <a:rPr lang="en-US" sz="1930" dirty="0" smtClean="0"/>
              <a:t>Wi-Fi hotspot </a:t>
            </a:r>
            <a:r>
              <a:rPr lang="en-US" sz="1930" dirty="0"/>
              <a:t>that is ‘open’ and </a:t>
            </a:r>
            <a:r>
              <a:rPr lang="en-US" sz="1930" dirty="0" smtClean="0"/>
              <a:t>therefore</a:t>
            </a:r>
            <a:br>
              <a:rPr lang="en-US" sz="1930" dirty="0" smtClean="0"/>
            </a:br>
            <a:r>
              <a:rPr lang="en-US" sz="1930" dirty="0" smtClean="0"/>
              <a:t>not encrypted </a:t>
            </a:r>
            <a:r>
              <a:rPr lang="en-US" sz="1930" dirty="0"/>
              <a:t>that anybody with the right </a:t>
            </a:r>
            <a:r>
              <a:rPr lang="en-US" sz="1930" dirty="0" smtClean="0"/>
              <a:t/>
            </a:r>
            <a:br>
              <a:rPr lang="en-US" sz="1930" dirty="0" smtClean="0"/>
            </a:br>
            <a:r>
              <a:rPr lang="en-US" sz="1930" dirty="0" smtClean="0"/>
              <a:t>software </a:t>
            </a:r>
            <a:r>
              <a:rPr lang="en-US" sz="1930" dirty="0"/>
              <a:t>can see what you are sending </a:t>
            </a:r>
            <a:r>
              <a:rPr lang="en-US" sz="1930" dirty="0" smtClean="0"/>
              <a:t/>
            </a:r>
            <a:br>
              <a:rPr lang="en-US" sz="1930" dirty="0" smtClean="0"/>
            </a:br>
            <a:r>
              <a:rPr lang="en-US" sz="1930" dirty="0" smtClean="0"/>
              <a:t>over </a:t>
            </a:r>
            <a:r>
              <a:rPr lang="en-US" sz="1930" dirty="0"/>
              <a:t>the network, including your </a:t>
            </a:r>
            <a:r>
              <a:rPr lang="en-US" sz="1930" dirty="0" smtClean="0"/>
              <a:t>emails</a:t>
            </a:r>
            <a:r>
              <a:rPr lang="en-US" sz="1930" dirty="0"/>
              <a:t>? </a:t>
            </a:r>
            <a:r>
              <a:rPr lang="en-US" sz="1930" dirty="0" smtClean="0"/>
              <a:t/>
            </a:r>
            <a:br>
              <a:rPr lang="en-US" sz="1930" dirty="0" smtClean="0"/>
            </a:br>
            <a:r>
              <a:rPr lang="en-US" sz="1930" dirty="0" smtClean="0"/>
              <a:t>This </a:t>
            </a:r>
            <a:r>
              <a:rPr lang="en-US" sz="1930" dirty="0"/>
              <a:t>applies to laptops, tablets </a:t>
            </a:r>
            <a:r>
              <a:rPr lang="en-US" sz="1930" dirty="0" smtClean="0"/>
              <a:t>and </a:t>
            </a:r>
            <a:br>
              <a:rPr lang="en-US" sz="1930" dirty="0" smtClean="0"/>
            </a:br>
            <a:r>
              <a:rPr lang="en-US" sz="1930" dirty="0" smtClean="0"/>
              <a:t>mobile </a:t>
            </a:r>
            <a:r>
              <a:rPr lang="en-US" sz="1930" dirty="0"/>
              <a:t>phones or any other device using public Wi-Fi.</a:t>
            </a:r>
            <a:endParaRPr lang="en-GB" sz="193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078849">
            <a:off x="8687750" y="961247"/>
            <a:ext cx="403990" cy="402503"/>
          </a:xfrm>
          <a:prstGeom prst="ellipse">
            <a:avLst/>
          </a:prstGeom>
          <a:solidFill>
            <a:schemeClr val="accent1">
              <a:lumMod val="60000"/>
              <a:lumOff val="40000"/>
            </a:schemeClr>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smtClean="0">
                <a:solidFill>
                  <a:srgbClr val="002060"/>
                </a:solidFill>
                <a:latin typeface="Arial" panose="020B0604020202020204" pitchFamily="34" charset="0"/>
                <a:cs typeface="Arial" panose="020B0604020202020204" pitchFamily="34" charset="0"/>
              </a:rPr>
              <a:t>!</a:t>
            </a:r>
            <a:endParaRPr lang="en-GB" sz="2600" b="1" dirty="0">
              <a:solidFill>
                <a:srgbClr val="002060"/>
              </a:solidFill>
              <a:latin typeface="Arial" panose="020B0604020202020204" pitchFamily="34" charset="0"/>
              <a:cs typeface="Arial" panose="020B0604020202020204" pitchFamily="34" charset="0"/>
            </a:endParaRPr>
          </a:p>
        </p:txBody>
      </p:sp>
      <p:pic>
        <p:nvPicPr>
          <p:cNvPr id="51204" name="Picture 4" descr="Image result for wifi sniff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59198" y="4221088"/>
            <a:ext cx="3530548" cy="1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482050"/>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a:t>1.04 – </a:t>
            </a:r>
            <a:r>
              <a:rPr lang="en-US" sz="3200" dirty="0"/>
              <a:t>Coding, 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sp>
        <p:nvSpPr>
          <p:cNvPr id="10" name="Rectangle 33"/>
          <p:cNvSpPr/>
          <p:nvPr/>
        </p:nvSpPr>
        <p:spPr>
          <a:xfrm>
            <a:off x="207209" y="1124744"/>
            <a:ext cx="8757279"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3500" b="1" dirty="0">
              <a:solidFill>
                <a:schemeClr val="tx2"/>
              </a:solidFill>
            </a:endParaRPr>
          </a:p>
          <a:p>
            <a:pPr marL="896938" indent="-896938">
              <a:buClr>
                <a:schemeClr val="tx2"/>
              </a:buClr>
              <a:buFont typeface="+mj-lt"/>
              <a:buAutoNum type="arabicPeriod" startAt="11"/>
            </a:pPr>
            <a:r>
              <a:rPr lang="en-US" sz="3500" dirty="0" smtClean="0"/>
              <a:t>Give </a:t>
            </a:r>
            <a:r>
              <a:rPr lang="en-US" sz="3500" dirty="0"/>
              <a:t>two reasons for encoding data.</a:t>
            </a:r>
          </a:p>
          <a:p>
            <a:pPr marL="896938" indent="-896938">
              <a:buClr>
                <a:schemeClr val="tx2"/>
              </a:buClr>
              <a:buFont typeface="+mj-lt"/>
              <a:buAutoNum type="arabicPeriod" startAt="11"/>
            </a:pPr>
            <a:r>
              <a:rPr lang="en-US" sz="3500" dirty="0" smtClean="0"/>
              <a:t>Explain </a:t>
            </a:r>
            <a:r>
              <a:rPr lang="en-US" sz="3500" dirty="0"/>
              <a:t>why encoding is necessary for text.</a:t>
            </a:r>
          </a:p>
          <a:p>
            <a:pPr marL="896938" indent="-896938">
              <a:buClr>
                <a:schemeClr val="tx2"/>
              </a:buClr>
              <a:buFont typeface="+mj-lt"/>
              <a:buAutoNum type="arabicPeriod" startAt="11"/>
            </a:pPr>
            <a:r>
              <a:rPr lang="en-US" sz="3500" dirty="0" smtClean="0"/>
              <a:t>Identify </a:t>
            </a:r>
            <a:r>
              <a:rPr lang="en-US" sz="3500" dirty="0"/>
              <a:t>two factors that affect the size of a sound file.</a:t>
            </a:r>
          </a:p>
          <a:p>
            <a:pPr marL="896938" indent="-896938">
              <a:buClr>
                <a:schemeClr val="tx2"/>
              </a:buClr>
              <a:buFont typeface="+mj-lt"/>
              <a:buAutoNum type="arabicPeriod" startAt="11"/>
            </a:pPr>
            <a:r>
              <a:rPr lang="en-US" sz="3500" dirty="0" smtClean="0"/>
              <a:t>Decipher </a:t>
            </a:r>
            <a:r>
              <a:rPr lang="en-US" sz="3500" dirty="0"/>
              <a:t>the following text that has been encrypted using the Caesar cipher with a shift </a:t>
            </a:r>
            <a:r>
              <a:rPr lang="en-US" sz="3500" dirty="0" smtClean="0"/>
              <a:t>of +</a:t>
            </a:r>
            <a:r>
              <a:rPr lang="en-US" sz="3500" dirty="0"/>
              <a:t>4.</a:t>
            </a:r>
          </a:p>
          <a:p>
            <a:pPr algn="ctr">
              <a:buClr>
                <a:srgbClr val="0070C0"/>
              </a:buClr>
            </a:pPr>
            <a:r>
              <a:rPr lang="en-US" sz="3500" b="1" dirty="0" smtClean="0"/>
              <a:t>AIPPHSRI</a:t>
            </a:r>
            <a:endParaRPr lang="en-US" sz="3500" b="1" dirty="0"/>
          </a:p>
        </p:txBody>
      </p:sp>
      <p:sp>
        <p:nvSpPr>
          <p:cNvPr id="13" name="TextBox 12"/>
          <p:cNvSpPr txBox="1"/>
          <p:nvPr/>
        </p:nvSpPr>
        <p:spPr>
          <a:xfrm>
            <a:off x="207209" y="1115452"/>
            <a:ext cx="2294392" cy="52322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800" b="1" dirty="0" smtClean="0">
                <a:solidFill>
                  <a:schemeClr val="bg1"/>
                </a:solidFill>
              </a:rPr>
              <a:t>Questions</a:t>
            </a:r>
            <a:endParaRPr lang="en-GB" b="1" dirty="0">
              <a:solidFill>
                <a:schemeClr val="bg1"/>
              </a:solidFill>
            </a:endParaRPr>
          </a:p>
        </p:txBody>
      </p:sp>
    </p:spTree>
    <p:extLst>
      <p:ext uri="{BB962C8B-B14F-4D97-AF65-F5344CB8AC3E}">
        <p14:creationId xmlns:p14="http://schemas.microsoft.com/office/powerpoint/2010/main" val="172477888"/>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200" dirty="0"/>
              <a:t>1.04 – </a:t>
            </a:r>
            <a:r>
              <a:rPr lang="en-US" sz="3200" dirty="0"/>
              <a:t>Coding, Encoding &amp; Encrypting Data</a:t>
            </a:r>
            <a:endParaRPr lang="en-GB" sz="32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sp>
        <p:nvSpPr>
          <p:cNvPr id="10" name="Rectangle 33"/>
          <p:cNvSpPr/>
          <p:nvPr/>
        </p:nvSpPr>
        <p:spPr>
          <a:xfrm>
            <a:off x="207209" y="1124744"/>
            <a:ext cx="8757279"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2800" b="1" dirty="0">
              <a:solidFill>
                <a:schemeClr val="tx2"/>
              </a:solidFill>
            </a:endParaRPr>
          </a:p>
          <a:p>
            <a:pPr marL="723900" indent="-723900">
              <a:buClr>
                <a:schemeClr val="tx2"/>
              </a:buClr>
              <a:buFont typeface="+mj-lt"/>
              <a:buAutoNum type="arabicPeriod" startAt="11"/>
            </a:pPr>
            <a:r>
              <a:rPr lang="en-US" sz="3200" dirty="0" smtClean="0"/>
              <a:t>Saving storage space, enables validation, can help with presentation of lists, speed of input, speed of processing, confidentiality.</a:t>
            </a:r>
          </a:p>
          <a:p>
            <a:pPr marL="723900" indent="-723900">
              <a:buClr>
                <a:schemeClr val="tx2"/>
              </a:buClr>
              <a:buFont typeface="+mj-lt"/>
              <a:buAutoNum type="arabicPeriod" startAt="11"/>
            </a:pPr>
            <a:r>
              <a:rPr lang="en-US" sz="3200" dirty="0" smtClean="0"/>
              <a:t>Computers can only understand on and off (1 and 0), so text needs to be encoded into a standard character set that uses numbers represented by binary.</a:t>
            </a:r>
          </a:p>
          <a:p>
            <a:pPr marL="723900" indent="-723900">
              <a:buClr>
                <a:schemeClr val="tx2"/>
              </a:buClr>
              <a:buFont typeface="+mj-lt"/>
              <a:buAutoNum type="arabicPeriod" startAt="11"/>
            </a:pPr>
            <a:r>
              <a:rPr lang="en-US" sz="3200" dirty="0" smtClean="0"/>
              <a:t>Sample rate, bit depth, number of channels.</a:t>
            </a:r>
          </a:p>
          <a:p>
            <a:pPr marL="723900" indent="-723900">
              <a:buClr>
                <a:schemeClr val="tx2"/>
              </a:buClr>
              <a:buFont typeface="+mj-lt"/>
              <a:buAutoNum type="arabicPeriod" startAt="11"/>
            </a:pPr>
            <a:r>
              <a:rPr lang="en-US" sz="3200" dirty="0" smtClean="0"/>
              <a:t>WELL DONE.</a:t>
            </a:r>
            <a:endParaRPr lang="en-US" sz="3200" dirty="0"/>
          </a:p>
        </p:txBody>
      </p:sp>
      <p:sp>
        <p:nvSpPr>
          <p:cNvPr id="13" name="TextBox 12"/>
          <p:cNvSpPr txBox="1"/>
          <p:nvPr/>
        </p:nvSpPr>
        <p:spPr>
          <a:xfrm>
            <a:off x="207209" y="1115452"/>
            <a:ext cx="2294392" cy="52322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8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3910219564"/>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3" y="1124744"/>
            <a:ext cx="4248471" cy="5647700"/>
          </a:xfrm>
          <a:prstGeom prst="rect">
            <a:avLst/>
          </a:prstGeom>
        </p:spPr>
        <p:txBody>
          <a:bodyPr wrap="square">
            <a:spAutoFit/>
          </a:bodyPr>
          <a:lstStyle/>
          <a:p>
            <a:pPr>
              <a:buClr>
                <a:srgbClr val="0070C0"/>
              </a:buClr>
            </a:pPr>
            <a:r>
              <a:rPr lang="en-US" sz="1900" b="1" dirty="0" smtClean="0">
                <a:solidFill>
                  <a:srgbClr val="C00000"/>
                </a:solidFill>
              </a:rPr>
              <a:t>Validation</a:t>
            </a:r>
            <a:endParaRPr lang="en-US" sz="1900" b="1" dirty="0">
              <a:solidFill>
                <a:srgbClr val="C00000"/>
              </a:solidFill>
            </a:endParaRPr>
          </a:p>
          <a:p>
            <a:pPr marL="361950" indent="-361950">
              <a:buClr>
                <a:srgbClr val="0070C0"/>
              </a:buClr>
              <a:buFont typeface="Wingdings 3" panose="05040102010807070707" pitchFamily="18" charset="2"/>
              <a:buChar char=""/>
            </a:pPr>
            <a:r>
              <a:rPr lang="en-US" sz="1900" b="1" dirty="0"/>
              <a:t>Validation</a:t>
            </a:r>
            <a:r>
              <a:rPr lang="en-US" sz="1900" dirty="0"/>
              <a:t> takes place when data is input into a computer system. The purpose is to ensure the data is sensible and conforms to defined rules. A railway season ticket will have an expiry date. The season ticket is valid until it expires. Once it expires it is invalid. The rule here is that the date the season ticket is used must be before its expiry date.</a:t>
            </a:r>
          </a:p>
          <a:p>
            <a:pPr marL="361950" indent="-361950">
              <a:buClr>
                <a:srgbClr val="0070C0"/>
              </a:buClr>
              <a:buFont typeface="Wingdings 3" panose="05040102010807070707" pitchFamily="18" charset="2"/>
              <a:buChar char=""/>
            </a:pPr>
            <a:r>
              <a:rPr lang="en-US" sz="1900" dirty="0"/>
              <a:t>When data is validated, if it conforms to the rules then it will be accepted. If it does not conform to the rules, then it will be rejected and an error message will be presented. Validation does not ensure that data is correct.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17</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4427984" y="1124744"/>
            <a:ext cx="4536504" cy="2139047"/>
          </a:xfrm>
          <a:prstGeom prst="rect">
            <a:avLst/>
          </a:prstGeom>
          <a:solidFill>
            <a:srgbClr val="FFDC6D"/>
          </a:solidFill>
          <a:ln w="57150">
            <a:solidFill>
              <a:srgbClr val="002060"/>
            </a:solidFill>
          </a:ln>
        </p:spPr>
        <p:txBody>
          <a:bodyPr wrap="square">
            <a:spAutoFit/>
          </a:bodyPr>
          <a:lstStyle/>
          <a:p>
            <a:pPr>
              <a:tabLst>
                <a:tab pos="2420938" algn="l"/>
              </a:tabLst>
            </a:pPr>
            <a:r>
              <a:rPr lang="en-US" sz="1900" b="1" dirty="0" smtClean="0">
                <a:solidFill>
                  <a:srgbClr val="C00000"/>
                </a:solidFill>
                <a:latin typeface="Arial" panose="020B0604020202020204" pitchFamily="34" charset="0"/>
                <a:cs typeface="Arial" panose="020B0604020202020204" pitchFamily="34" charset="0"/>
              </a:rPr>
              <a:t>Key Terms</a:t>
            </a:r>
          </a:p>
          <a:p>
            <a:r>
              <a:rPr lang="en-US" sz="1900" b="1" dirty="0"/>
              <a:t>Validation</a:t>
            </a:r>
            <a:r>
              <a:rPr lang="en-US" sz="1900" dirty="0"/>
              <a:t>: the process of checking data matches acceptable rules</a:t>
            </a:r>
          </a:p>
          <a:p>
            <a:r>
              <a:rPr lang="en-US" sz="1900" b="1" dirty="0"/>
              <a:t>Verification</a:t>
            </a:r>
            <a:r>
              <a:rPr lang="en-US" sz="1900" dirty="0"/>
              <a:t>: ensuring data entered into the system matches the original source</a:t>
            </a:r>
          </a:p>
          <a:p>
            <a:r>
              <a:rPr lang="en-US" sz="1900" b="1" dirty="0"/>
              <a:t>Proof reading</a:t>
            </a:r>
            <a:r>
              <a:rPr lang="en-US" sz="1900" dirty="0"/>
              <a:t>: checking information manually</a:t>
            </a:r>
            <a:endParaRPr lang="en-GB" sz="19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078849">
            <a:off x="8681651" y="961247"/>
            <a:ext cx="403990" cy="402503"/>
          </a:xfrm>
          <a:prstGeom prst="ellipse">
            <a:avLst/>
          </a:prstGeom>
          <a:solidFill>
            <a:srgbClr val="FFDC6D"/>
          </a:solidFill>
          <a:ln w="57150">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tx2"/>
                </a:solidFill>
                <a:latin typeface="Arial" panose="020B0604020202020204" pitchFamily="34" charset="0"/>
                <a:cs typeface="Arial" panose="020B0604020202020204" pitchFamily="34" charset="0"/>
              </a:rPr>
              <a:t>!</a:t>
            </a:r>
            <a:endParaRPr lang="en-GB" b="1" dirty="0">
              <a:solidFill>
                <a:schemeClr val="tx2"/>
              </a:solidFill>
              <a:latin typeface="Arial" panose="020B0604020202020204" pitchFamily="34" charset="0"/>
              <a:cs typeface="Arial" panose="020B0604020202020204" pitchFamily="34" charset="0"/>
            </a:endParaRPr>
          </a:p>
        </p:txBody>
      </p:sp>
      <p:sp>
        <p:nvSpPr>
          <p:cNvPr id="9" name="TextBox 8"/>
          <p:cNvSpPr txBox="1"/>
          <p:nvPr/>
        </p:nvSpPr>
        <p:spPr>
          <a:xfrm>
            <a:off x="4427984" y="3356992"/>
            <a:ext cx="4536504" cy="3200876"/>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smtClean="0"/>
          </a:p>
          <a:p>
            <a:pPr>
              <a:buClr>
                <a:schemeClr val="tx2">
                  <a:lumMod val="75000"/>
                </a:schemeClr>
              </a:buClr>
            </a:pPr>
            <a:r>
              <a:rPr lang="en-US" sz="1740" dirty="0"/>
              <a:t>Create a flow chart to describe the process of validation. You should include the following:</a:t>
            </a:r>
          </a:p>
          <a:p>
            <a:pPr>
              <a:buClr>
                <a:schemeClr val="tx2">
                  <a:lumMod val="75000"/>
                </a:schemeClr>
              </a:buClr>
            </a:pPr>
            <a:r>
              <a:rPr lang="en-US" sz="1740" dirty="0"/>
              <a:t>• </a:t>
            </a:r>
            <a:r>
              <a:rPr lang="en-US" sz="1740" dirty="0" smtClean="0"/>
              <a:t>Start  • End  • </a:t>
            </a:r>
            <a:r>
              <a:rPr lang="en-US" sz="1740" dirty="0"/>
              <a:t>Input of </a:t>
            </a:r>
            <a:r>
              <a:rPr lang="en-US" sz="1740" dirty="0" smtClean="0"/>
              <a:t>data</a:t>
            </a:r>
          </a:p>
          <a:p>
            <a:pPr>
              <a:buClr>
                <a:schemeClr val="tx2">
                  <a:lumMod val="75000"/>
                </a:schemeClr>
              </a:buClr>
            </a:pPr>
            <a:r>
              <a:rPr lang="en-US" sz="1740" dirty="0" smtClean="0"/>
              <a:t>• Error message  • Data accepted</a:t>
            </a:r>
          </a:p>
          <a:p>
            <a:pPr>
              <a:buClr>
                <a:schemeClr val="tx2">
                  <a:lumMod val="75000"/>
                </a:schemeClr>
              </a:buClr>
            </a:pPr>
            <a:r>
              <a:rPr lang="en-US" sz="1740" dirty="0" smtClean="0"/>
              <a:t>• </a:t>
            </a:r>
            <a:r>
              <a:rPr lang="en-US" sz="1740" dirty="0"/>
              <a:t>Data </a:t>
            </a:r>
            <a:r>
              <a:rPr lang="en-US" sz="1740" dirty="0" smtClean="0"/>
              <a:t>rejected  • </a:t>
            </a:r>
            <a:r>
              <a:rPr lang="en-US" sz="1740" dirty="0"/>
              <a:t>Validation decision</a:t>
            </a:r>
          </a:p>
          <a:p>
            <a:pPr>
              <a:buClr>
                <a:schemeClr val="tx2">
                  <a:lumMod val="75000"/>
                </a:schemeClr>
              </a:buClr>
            </a:pPr>
            <a:r>
              <a:rPr lang="en-US" sz="1740" dirty="0"/>
              <a:t>There are a variety of different validation checks that can be used to check whether data is acceptable. These different checks are the different types of rules that are used.</a:t>
            </a:r>
            <a:endParaRPr lang="en-US" sz="1740" dirty="0" smtClean="0"/>
          </a:p>
        </p:txBody>
      </p:sp>
      <p:sp>
        <p:nvSpPr>
          <p:cNvPr id="10" name="TextBox 9"/>
          <p:cNvSpPr txBox="1"/>
          <p:nvPr/>
        </p:nvSpPr>
        <p:spPr>
          <a:xfrm>
            <a:off x="4427985" y="3356992"/>
            <a:ext cx="1211660"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3833850461"/>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3" y="1124744"/>
            <a:ext cx="5400599" cy="1846659"/>
          </a:xfrm>
          <a:prstGeom prst="rect">
            <a:avLst/>
          </a:prstGeom>
        </p:spPr>
        <p:txBody>
          <a:bodyPr wrap="square">
            <a:spAutoFit/>
          </a:bodyPr>
          <a:lstStyle/>
          <a:p>
            <a:pPr>
              <a:buClr>
                <a:srgbClr val="0070C0"/>
              </a:buClr>
            </a:pPr>
            <a:r>
              <a:rPr lang="en-US" sz="1900" b="1" dirty="0" smtClean="0">
                <a:solidFill>
                  <a:srgbClr val="C00000"/>
                </a:solidFill>
              </a:rPr>
              <a:t>Presence </a:t>
            </a:r>
            <a:r>
              <a:rPr lang="en-US" sz="1900" b="1" dirty="0">
                <a:solidFill>
                  <a:srgbClr val="C00000"/>
                </a:solidFill>
              </a:rPr>
              <a:t>check</a:t>
            </a:r>
          </a:p>
          <a:p>
            <a:pPr marL="361950" indent="-361950">
              <a:buClr>
                <a:srgbClr val="0070C0"/>
              </a:buClr>
              <a:buFont typeface="Wingdings 3" panose="05040102010807070707" pitchFamily="18" charset="2"/>
              <a:buChar char=""/>
            </a:pPr>
            <a:r>
              <a:rPr lang="en-US" sz="1900" dirty="0"/>
              <a:t>A presence check is used to ensure that data is entered. If data is entered, then it is accepted. If data is not entered, then the user will be presented with an error message asking them to enter data.</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80112" y="1124744"/>
            <a:ext cx="3384376" cy="2538283"/>
          </a:xfrm>
          <a:prstGeom prst="rect">
            <a:avLst/>
          </a:prstGeom>
        </p:spPr>
      </p:pic>
      <p:sp>
        <p:nvSpPr>
          <p:cNvPr id="3" name="Rectangle 2"/>
          <p:cNvSpPr/>
          <p:nvPr/>
        </p:nvSpPr>
        <p:spPr>
          <a:xfrm>
            <a:off x="5580112" y="3717032"/>
            <a:ext cx="3384376" cy="615553"/>
          </a:xfrm>
          <a:prstGeom prst="rect">
            <a:avLst/>
          </a:prstGeom>
        </p:spPr>
        <p:txBody>
          <a:bodyPr wrap="square">
            <a:spAutoFit/>
          </a:bodyPr>
          <a:lstStyle/>
          <a:p>
            <a:r>
              <a:rPr lang="en-US" sz="1700" b="1" dirty="0" smtClean="0">
                <a:latin typeface="Arial" panose="020B0604020202020204" pitchFamily="34" charset="0"/>
                <a:cs typeface="Arial" panose="020B0604020202020204" pitchFamily="34" charset="0"/>
              </a:rPr>
              <a:t>Figure </a:t>
            </a:r>
            <a:r>
              <a:rPr lang="en-US" sz="1700" b="1" dirty="0">
                <a:latin typeface="Arial" panose="020B0604020202020204" pitchFamily="34" charset="0"/>
                <a:cs typeface="Arial" panose="020B0604020202020204" pitchFamily="34" charset="0"/>
              </a:rPr>
              <a:t>1.21 - </a:t>
            </a:r>
            <a:r>
              <a:rPr lang="en-US" sz="1700" dirty="0">
                <a:latin typeface="Arial" panose="020B0604020202020204" pitchFamily="34" charset="0"/>
                <a:cs typeface="Arial" panose="020B0604020202020204" pitchFamily="34" charset="0"/>
              </a:rPr>
              <a:t>Required data on a website.</a:t>
            </a:r>
            <a:endParaRPr lang="en-GB" sz="1700" dirty="0">
              <a:latin typeface="Arial" panose="020B0604020202020204" pitchFamily="34" charset="0"/>
              <a:cs typeface="Arial" panose="020B0604020202020204" pitchFamily="34" charset="0"/>
            </a:endParaRPr>
          </a:p>
        </p:txBody>
      </p:sp>
      <p:sp>
        <p:nvSpPr>
          <p:cNvPr id="11" name="TextBox 10"/>
          <p:cNvSpPr txBox="1"/>
          <p:nvPr/>
        </p:nvSpPr>
        <p:spPr>
          <a:xfrm>
            <a:off x="179512" y="3140968"/>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179512" y="3160707"/>
            <a:ext cx="5400600" cy="3508653"/>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GB" sz="2400" dirty="0"/>
          </a:p>
          <a:p>
            <a:pPr marL="342900" indent="-342900">
              <a:buClr>
                <a:srgbClr val="C00000"/>
              </a:buClr>
              <a:buFont typeface="Wingdings" panose="05000000000000000000" pitchFamily="2" charset="2"/>
              <a:buChar char="§"/>
            </a:pPr>
            <a:r>
              <a:rPr lang="en-US" dirty="0"/>
              <a:t>When filling in a ‘contact us’ form on a website, it is essential that an email address is entered. The following would be valid if only a presence check is carried out:</a:t>
            </a:r>
          </a:p>
          <a:p>
            <a:pPr marL="723900" indent="-342900">
              <a:buClr>
                <a:srgbClr val="C00000"/>
              </a:buClr>
              <a:buFont typeface="Wingdings" panose="05000000000000000000" pitchFamily="2" charset="2"/>
              <a:buChar char="§"/>
            </a:pPr>
            <a:r>
              <a:rPr lang="en-US" dirty="0" smtClean="0"/>
              <a:t>a</a:t>
            </a:r>
            <a:endParaRPr lang="en-US" dirty="0"/>
          </a:p>
          <a:p>
            <a:pPr marL="723900" indent="-342900">
              <a:buClr>
                <a:srgbClr val="C00000"/>
              </a:buClr>
              <a:buFont typeface="Wingdings" panose="05000000000000000000" pitchFamily="2" charset="2"/>
              <a:buChar char="§"/>
            </a:pPr>
            <a:r>
              <a:rPr lang="en-US" dirty="0" err="1" smtClean="0"/>
              <a:t>a@b</a:t>
            </a:r>
            <a:endParaRPr lang="en-US" dirty="0"/>
          </a:p>
          <a:p>
            <a:pPr marL="723900" indent="-342900">
              <a:buClr>
                <a:srgbClr val="C00000"/>
              </a:buClr>
              <a:buFont typeface="Wingdings" panose="05000000000000000000" pitchFamily="2" charset="2"/>
              <a:buChar char="§"/>
            </a:pPr>
            <a:r>
              <a:rPr lang="en-US" dirty="0" err="1" smtClean="0"/>
              <a:t>a@bc.d</a:t>
            </a:r>
            <a:endParaRPr lang="en-US" dirty="0"/>
          </a:p>
          <a:p>
            <a:pPr marL="723900" indent="-342900">
              <a:buClr>
                <a:srgbClr val="C00000"/>
              </a:buClr>
              <a:buFont typeface="Wingdings" panose="05000000000000000000" pitchFamily="2" charset="2"/>
              <a:buChar char="§"/>
            </a:pPr>
            <a:r>
              <a:rPr lang="en-US" dirty="0" smtClean="0"/>
              <a:t>@</a:t>
            </a:r>
            <a:endParaRPr lang="en-US" dirty="0"/>
          </a:p>
          <a:p>
            <a:pPr marL="723900" indent="-342900">
              <a:buClr>
                <a:srgbClr val="C00000"/>
              </a:buClr>
              <a:buFont typeface="Wingdings" panose="05000000000000000000" pitchFamily="2" charset="2"/>
              <a:buChar char="§"/>
            </a:pPr>
            <a:r>
              <a:rPr lang="en-US" dirty="0" smtClean="0"/>
              <a:t>372823</a:t>
            </a:r>
            <a:endParaRPr lang="en-US" dirty="0"/>
          </a:p>
          <a:p>
            <a:pPr marL="342900" indent="-342900">
              <a:buClr>
                <a:srgbClr val="C00000"/>
              </a:buClr>
              <a:buFont typeface="Wingdings" panose="05000000000000000000" pitchFamily="2" charset="2"/>
              <a:buChar char="§"/>
            </a:pPr>
            <a:r>
              <a:rPr lang="en-US" dirty="0"/>
              <a:t>Notice that none of these are correct but they pass the rule that data must be present.</a:t>
            </a:r>
            <a:endParaRPr lang="en-US" dirty="0" smtClean="0"/>
          </a:p>
        </p:txBody>
      </p:sp>
    </p:spTree>
    <p:extLst>
      <p:ext uri="{BB962C8B-B14F-4D97-AF65-F5344CB8AC3E}">
        <p14:creationId xmlns:p14="http://schemas.microsoft.com/office/powerpoint/2010/main" val="1729092848"/>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3" y="1124744"/>
            <a:ext cx="4608511" cy="5489195"/>
          </a:xfrm>
          <a:prstGeom prst="rect">
            <a:avLst/>
          </a:prstGeom>
        </p:spPr>
        <p:txBody>
          <a:bodyPr wrap="square">
            <a:spAutoFit/>
          </a:bodyPr>
          <a:lstStyle/>
          <a:p>
            <a:pPr>
              <a:buClr>
                <a:srgbClr val="0070C0"/>
              </a:buClr>
            </a:pPr>
            <a:r>
              <a:rPr lang="en-US" sz="1670" b="1" dirty="0" smtClean="0">
                <a:solidFill>
                  <a:srgbClr val="C00000"/>
                </a:solidFill>
              </a:rPr>
              <a:t>Range </a:t>
            </a:r>
            <a:r>
              <a:rPr lang="en-US" sz="1670" b="1" dirty="0">
                <a:solidFill>
                  <a:srgbClr val="C00000"/>
                </a:solidFill>
              </a:rPr>
              <a:t>check</a:t>
            </a:r>
          </a:p>
          <a:p>
            <a:pPr marL="361950" indent="-361950">
              <a:buClr>
                <a:srgbClr val="0070C0"/>
              </a:buClr>
              <a:buFont typeface="Wingdings 3" panose="05040102010807070707" pitchFamily="18" charset="2"/>
              <a:buChar char=""/>
            </a:pPr>
            <a:r>
              <a:rPr lang="en-US" sz="1670" dirty="0"/>
              <a:t>A range check ensures that data is within a defined range.</a:t>
            </a:r>
          </a:p>
          <a:p>
            <a:pPr marL="361950" indent="-361950">
              <a:buClr>
                <a:srgbClr val="0070C0"/>
              </a:buClr>
              <a:buFont typeface="Wingdings 3" panose="05040102010807070707" pitchFamily="18" charset="2"/>
              <a:buChar char=""/>
            </a:pPr>
            <a:r>
              <a:rPr lang="en-US" sz="1670" dirty="0"/>
              <a:t>A limit check has a single boundary. This could be the highest possible value or the lowest possible value.</a:t>
            </a:r>
          </a:p>
          <a:p>
            <a:pPr marL="361950" indent="-361950">
              <a:buClr>
                <a:srgbClr val="0070C0"/>
              </a:buClr>
              <a:buFont typeface="Wingdings 3" panose="05040102010807070707" pitchFamily="18" charset="2"/>
              <a:buChar char=""/>
            </a:pPr>
            <a:r>
              <a:rPr lang="en-US" sz="1670" dirty="0"/>
              <a:t>A range check includes two boundaries, which would be the lower boundary and the upper boundary. The following symbols are used when comparing with a boundary:</a:t>
            </a:r>
          </a:p>
          <a:p>
            <a:pPr>
              <a:buClr>
                <a:srgbClr val="0070C0"/>
              </a:buClr>
              <a:tabLst>
                <a:tab pos="723900" algn="l"/>
              </a:tabLst>
            </a:pPr>
            <a:r>
              <a:rPr lang="en-US" sz="1670" dirty="0" smtClean="0"/>
              <a:t>	&gt; </a:t>
            </a:r>
            <a:r>
              <a:rPr lang="en-US" sz="1670" dirty="0"/>
              <a:t>greater than </a:t>
            </a:r>
            <a:endParaRPr lang="en-US" sz="1670" dirty="0" smtClean="0"/>
          </a:p>
          <a:p>
            <a:pPr>
              <a:buClr>
                <a:srgbClr val="0070C0"/>
              </a:buClr>
              <a:tabLst>
                <a:tab pos="723900" algn="l"/>
              </a:tabLst>
            </a:pPr>
            <a:r>
              <a:rPr lang="en-US" sz="1670" dirty="0"/>
              <a:t>	</a:t>
            </a:r>
            <a:r>
              <a:rPr lang="en-US" sz="1670" dirty="0" smtClean="0"/>
              <a:t>&lt; </a:t>
            </a:r>
            <a:r>
              <a:rPr lang="en-US" sz="1670" dirty="0"/>
              <a:t>less than</a:t>
            </a:r>
          </a:p>
          <a:p>
            <a:pPr>
              <a:buClr>
                <a:srgbClr val="0070C0"/>
              </a:buClr>
              <a:tabLst>
                <a:tab pos="723900" algn="l"/>
              </a:tabLst>
            </a:pPr>
            <a:r>
              <a:rPr lang="en-US" sz="1670" dirty="0" smtClean="0"/>
              <a:t>	&gt;= </a:t>
            </a:r>
            <a:r>
              <a:rPr lang="en-US" sz="1670" dirty="0"/>
              <a:t>greater than or equal to </a:t>
            </a:r>
            <a:endParaRPr lang="en-US" sz="1670" dirty="0" smtClean="0"/>
          </a:p>
          <a:p>
            <a:pPr>
              <a:buClr>
                <a:srgbClr val="0070C0"/>
              </a:buClr>
              <a:tabLst>
                <a:tab pos="723900" algn="l"/>
              </a:tabLst>
            </a:pPr>
            <a:r>
              <a:rPr lang="en-US" sz="1670" dirty="0"/>
              <a:t>	</a:t>
            </a:r>
            <a:r>
              <a:rPr lang="en-US" sz="1670" dirty="0" smtClean="0"/>
              <a:t>&lt;= </a:t>
            </a:r>
            <a:r>
              <a:rPr lang="en-US" sz="1670" dirty="0"/>
              <a:t>less than or equal </a:t>
            </a:r>
            <a:r>
              <a:rPr lang="en-US" sz="1670" dirty="0" smtClean="0"/>
              <a:t>to</a:t>
            </a:r>
          </a:p>
          <a:p>
            <a:pPr marL="285750" indent="-285750">
              <a:buClr>
                <a:srgbClr val="0070C0"/>
              </a:buClr>
              <a:buFont typeface="Wingdings 3" panose="05040102010807070707" pitchFamily="18" charset="2"/>
              <a:buChar char=""/>
              <a:tabLst>
                <a:tab pos="723900" algn="l"/>
              </a:tabLst>
            </a:pPr>
            <a:r>
              <a:rPr lang="en-US" sz="1670" dirty="0"/>
              <a:t>Data that is within the boundaries is valid. Data that is outside the boundaries is invalid. Data that is valid and within the boundaries is not necessarily correct. </a:t>
            </a:r>
          </a:p>
          <a:p>
            <a:pPr marL="285750" indent="-285750">
              <a:buClr>
                <a:srgbClr val="0070C0"/>
              </a:buClr>
              <a:buFont typeface="Wingdings 3" panose="05040102010807070707" pitchFamily="18" charset="2"/>
              <a:buChar char=""/>
              <a:tabLst>
                <a:tab pos="723900" algn="l"/>
              </a:tabLst>
            </a:pPr>
            <a:r>
              <a:rPr lang="en-US" sz="1670" dirty="0" smtClean="0"/>
              <a:t>A </a:t>
            </a:r>
            <a:r>
              <a:rPr lang="en-US" sz="1670" dirty="0"/>
              <a:t>grade of C could be entered when a grade A should have been entered. C is valid but incorrect.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17</a:t>
            </a:r>
            <a:endParaRPr lang="en-GB" sz="1200" b="1" dirty="0">
              <a:latin typeface="Arial" panose="020B0604020202020204" pitchFamily="34" charset="0"/>
              <a:cs typeface="Arial" panose="020B0604020202020204" pitchFamily="34" charset="0"/>
            </a:endParaRPr>
          </a:p>
        </p:txBody>
      </p:sp>
      <p:sp>
        <p:nvSpPr>
          <p:cNvPr id="11" name="TextBox 10"/>
          <p:cNvSpPr txBox="1"/>
          <p:nvPr/>
        </p:nvSpPr>
        <p:spPr>
          <a:xfrm>
            <a:off x="4788024"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4788024" y="1109057"/>
            <a:ext cx="4176464" cy="5632311"/>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400" dirty="0"/>
          </a:p>
          <a:p>
            <a:pPr marL="276225" indent="-276225">
              <a:buClr>
                <a:srgbClr val="C00000"/>
              </a:buClr>
              <a:buFont typeface="Wingdings" panose="05000000000000000000" pitchFamily="2" charset="2"/>
              <a:buChar char="§"/>
            </a:pPr>
            <a:r>
              <a:rPr lang="en-US" sz="1680" dirty="0"/>
              <a:t>An opinion poll is taken and asks for the respondent’s age. The respondents have to be at least 18 years old. The lower boundary is 18. There is no upper boundary, so this is a limit check. This could be written as</a:t>
            </a:r>
            <a:r>
              <a:rPr lang="en-US" sz="1680" dirty="0" smtClean="0"/>
              <a:t>:</a:t>
            </a:r>
          </a:p>
          <a:p>
            <a:pPr algn="ctr">
              <a:buClr>
                <a:srgbClr val="C00000"/>
              </a:buClr>
            </a:pPr>
            <a:r>
              <a:rPr lang="en-US" sz="1680" b="1" dirty="0" smtClean="0"/>
              <a:t>Age </a:t>
            </a:r>
            <a:r>
              <a:rPr lang="en-US" sz="1680" b="1" dirty="0"/>
              <a:t>&gt;= 18</a:t>
            </a:r>
          </a:p>
          <a:p>
            <a:pPr marL="276225" indent="-276225">
              <a:buClr>
                <a:srgbClr val="C00000"/>
              </a:buClr>
              <a:buFont typeface="Wingdings" panose="05000000000000000000" pitchFamily="2" charset="2"/>
              <a:buChar char="§"/>
            </a:pPr>
            <a:r>
              <a:rPr lang="en-US" sz="1680" dirty="0"/>
              <a:t>Letters representing grades for an exam are entered. Only the letters A-E are valid grades. The grade must be less than F. The upper boundary is E. There is no lower boundary, so this is a limit check. This could be written as:</a:t>
            </a:r>
          </a:p>
          <a:p>
            <a:pPr algn="ctr">
              <a:buClr>
                <a:srgbClr val="C00000"/>
              </a:buClr>
            </a:pPr>
            <a:r>
              <a:rPr lang="en-US" sz="1680" b="1" dirty="0" smtClean="0"/>
              <a:t>Grade </a:t>
            </a:r>
            <a:r>
              <a:rPr lang="en-US" sz="1680" b="1" dirty="0"/>
              <a:t>&lt; F</a:t>
            </a:r>
          </a:p>
          <a:p>
            <a:pPr marL="276225" indent="-276225">
              <a:buClr>
                <a:srgbClr val="C00000"/>
              </a:buClr>
              <a:buFont typeface="Wingdings" panose="05000000000000000000" pitchFamily="2" charset="2"/>
              <a:buChar char="§"/>
            </a:pPr>
            <a:r>
              <a:rPr lang="en-US" sz="1680" dirty="0"/>
              <a:t>The number of students in a class must be between 5 and 28. The lower boundary is 5 and the upper boundary is 28, so this is a range check. This could be written as:</a:t>
            </a:r>
          </a:p>
          <a:p>
            <a:pPr algn="ctr">
              <a:buClr>
                <a:srgbClr val="C00000"/>
              </a:buClr>
            </a:pPr>
            <a:r>
              <a:rPr lang="en-US" sz="1680" b="1" dirty="0"/>
              <a:t>Number of students &gt;=5 and &lt;= 28</a:t>
            </a:r>
            <a:endParaRPr lang="en-US" sz="1680" b="1" dirty="0" smtClean="0"/>
          </a:p>
        </p:txBody>
      </p:sp>
    </p:spTree>
    <p:extLst>
      <p:ext uri="{BB962C8B-B14F-4D97-AF65-F5344CB8AC3E}">
        <p14:creationId xmlns:p14="http://schemas.microsoft.com/office/powerpoint/2010/main" val="541809694"/>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2" y="1124744"/>
            <a:ext cx="5184576" cy="5647700"/>
          </a:xfrm>
          <a:prstGeom prst="rect">
            <a:avLst/>
          </a:prstGeom>
        </p:spPr>
        <p:txBody>
          <a:bodyPr wrap="square">
            <a:spAutoFit/>
          </a:bodyPr>
          <a:lstStyle/>
          <a:p>
            <a:pPr>
              <a:buClr>
                <a:srgbClr val="0070C0"/>
              </a:buClr>
            </a:pPr>
            <a:r>
              <a:rPr lang="en-US" sz="1900" b="1" dirty="0">
                <a:solidFill>
                  <a:srgbClr val="C00000"/>
                </a:solidFill>
              </a:rPr>
              <a:t>Type check</a:t>
            </a:r>
          </a:p>
          <a:p>
            <a:pPr marL="361950" indent="-361950">
              <a:buClr>
                <a:srgbClr val="0070C0"/>
              </a:buClr>
              <a:buFont typeface="Wingdings 3" panose="05040102010807070707" pitchFamily="18" charset="2"/>
              <a:buChar char=""/>
            </a:pPr>
            <a:r>
              <a:rPr lang="en-US" sz="1900" dirty="0"/>
              <a:t>A type check ensures that data must be of a defined data type</a:t>
            </a:r>
            <a:r>
              <a:rPr lang="en-US" sz="1900" dirty="0" smtClean="0"/>
              <a:t>.</a:t>
            </a:r>
          </a:p>
          <a:p>
            <a:pPr marL="361950" indent="-361950">
              <a:buClr>
                <a:srgbClr val="0070C0"/>
              </a:buClr>
              <a:buFont typeface="Wingdings 3" panose="05040102010807070707" pitchFamily="18" charset="2"/>
              <a:buChar char=""/>
            </a:pPr>
            <a:r>
              <a:rPr lang="en-US" sz="1900" dirty="0"/>
              <a:t>Data that is of the correct data type is valid. Data that is valid and of the correct data type is not necessarily correct. A date of birth of 28/12/2087 could be entered. The date is valid because it is a date data type, but it is clearly incorrect</a:t>
            </a:r>
            <a:r>
              <a:rPr lang="en-US" sz="1900" dirty="0" smtClean="0"/>
              <a:t>.</a:t>
            </a:r>
          </a:p>
          <a:p>
            <a:pPr>
              <a:buClr>
                <a:srgbClr val="0070C0"/>
              </a:buClr>
            </a:pPr>
            <a:r>
              <a:rPr lang="en-US" sz="1900" b="1" dirty="0">
                <a:solidFill>
                  <a:srgbClr val="C00000"/>
                </a:solidFill>
              </a:rPr>
              <a:t>Length check</a:t>
            </a:r>
          </a:p>
          <a:p>
            <a:pPr marL="361950" indent="-361950">
              <a:buClr>
                <a:srgbClr val="0070C0"/>
              </a:buClr>
              <a:buFont typeface="Wingdings 3" panose="05040102010807070707" pitchFamily="18" charset="2"/>
              <a:buChar char=""/>
            </a:pPr>
            <a:r>
              <a:rPr lang="en-US" sz="1900" dirty="0"/>
              <a:t>A length check ensures data is of a defined length or within a range of lengths</a:t>
            </a:r>
            <a:r>
              <a:rPr lang="en-US" sz="1900" dirty="0" smtClean="0"/>
              <a:t>.</a:t>
            </a:r>
          </a:p>
          <a:p>
            <a:pPr marL="361950" indent="-361950">
              <a:buClr>
                <a:srgbClr val="0070C0"/>
              </a:buClr>
              <a:buFont typeface="Wingdings 3" panose="05040102010807070707" pitchFamily="18" charset="2"/>
              <a:buChar char=""/>
            </a:pPr>
            <a:r>
              <a:rPr lang="en-US" sz="1900" dirty="0"/>
              <a:t>Data that is of the allowed length is not necessarily correct. </a:t>
            </a:r>
            <a:r>
              <a:rPr lang="en-US" sz="1900" dirty="0" smtClean="0"/>
              <a:t>E.g., </a:t>
            </a:r>
            <a:r>
              <a:rPr lang="en-US" sz="1900" dirty="0"/>
              <a:t>a valid date might require six digits. A date of </a:t>
            </a:r>
            <a:r>
              <a:rPr lang="en-US" sz="1900" dirty="0" smtClean="0"/>
              <a:t>2</a:t>
            </a:r>
            <a:r>
              <a:rPr lang="en-US" sz="1900" baseline="30000" dirty="0" smtClean="0"/>
              <a:t>nd</a:t>
            </a:r>
            <a:r>
              <a:rPr lang="en-US" sz="1900" dirty="0" smtClean="0"/>
              <a:t> Feb </a:t>
            </a:r>
            <a:r>
              <a:rPr lang="en-US" sz="1900" dirty="0"/>
              <a:t>would be a valid length because it contains six characters, but it would not be correct because it does not follow the required format.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sp>
        <p:nvSpPr>
          <p:cNvPr id="11" name="TextBox 10"/>
          <p:cNvSpPr txBox="1"/>
          <p:nvPr/>
        </p:nvSpPr>
        <p:spPr>
          <a:xfrm>
            <a:off x="5364088" y="1115452"/>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5364088" y="1109057"/>
            <a:ext cx="3600400" cy="2813078"/>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800" dirty="0"/>
          </a:p>
          <a:p>
            <a:pPr marL="276225" indent="-276225">
              <a:buClr>
                <a:srgbClr val="C00000"/>
              </a:buClr>
              <a:buFont typeface="Wingdings" panose="05000000000000000000" pitchFamily="2" charset="2"/>
              <a:buChar char="§"/>
            </a:pPr>
            <a:r>
              <a:rPr lang="en-US" sz="1860" dirty="0" smtClean="0"/>
              <a:t>If </a:t>
            </a:r>
            <a:r>
              <a:rPr lang="en-US" sz="1860" dirty="0"/>
              <a:t>an age is entered, it must be an integer.</a:t>
            </a:r>
          </a:p>
          <a:p>
            <a:pPr marL="276225" indent="-276225">
              <a:buClr>
                <a:srgbClr val="C00000"/>
              </a:buClr>
              <a:buFont typeface="Wingdings" panose="05000000000000000000" pitchFamily="2" charset="2"/>
              <a:buChar char="§"/>
            </a:pPr>
            <a:r>
              <a:rPr lang="en-US" sz="1860" dirty="0" smtClean="0"/>
              <a:t>If </a:t>
            </a:r>
            <a:r>
              <a:rPr lang="en-US" sz="1860" dirty="0"/>
              <a:t>a grade is entered, it must be text with no numbers.</a:t>
            </a:r>
          </a:p>
          <a:p>
            <a:pPr marL="276225" indent="-276225">
              <a:buClr>
                <a:srgbClr val="C00000"/>
              </a:buClr>
              <a:buFont typeface="Wingdings" panose="05000000000000000000" pitchFamily="2" charset="2"/>
              <a:buChar char="§"/>
            </a:pPr>
            <a:r>
              <a:rPr lang="en-US" sz="1860" dirty="0" smtClean="0"/>
              <a:t>If </a:t>
            </a:r>
            <a:r>
              <a:rPr lang="en-US" sz="1860" dirty="0"/>
              <a:t>a price is entered, it must be numerical.</a:t>
            </a:r>
          </a:p>
          <a:p>
            <a:pPr marL="276225" indent="-276225">
              <a:buClr>
                <a:srgbClr val="C00000"/>
              </a:buClr>
              <a:buFont typeface="Wingdings" panose="05000000000000000000" pitchFamily="2" charset="2"/>
              <a:buChar char="§"/>
            </a:pPr>
            <a:r>
              <a:rPr lang="en-US" sz="1860" dirty="0" smtClean="0"/>
              <a:t>If </a:t>
            </a:r>
            <a:r>
              <a:rPr lang="en-US" sz="1860" dirty="0"/>
              <a:t>a date of birth is entered, it must be a date.</a:t>
            </a:r>
            <a:endParaRPr lang="en-US" sz="1860" b="1" dirty="0" smtClean="0"/>
          </a:p>
        </p:txBody>
      </p:sp>
      <p:sp>
        <p:nvSpPr>
          <p:cNvPr id="7" name="TextBox 6"/>
          <p:cNvSpPr txBox="1"/>
          <p:nvPr/>
        </p:nvSpPr>
        <p:spPr>
          <a:xfrm>
            <a:off x="5388253" y="4149080"/>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5364088" y="4164059"/>
            <a:ext cx="3600400" cy="2505301"/>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800" dirty="0"/>
          </a:p>
          <a:p>
            <a:pPr marL="276225" indent="-276225">
              <a:buClr>
                <a:srgbClr val="C00000"/>
              </a:buClr>
              <a:buFont typeface="Wingdings" panose="05000000000000000000" pitchFamily="2" charset="2"/>
              <a:buChar char="§"/>
            </a:pPr>
            <a:r>
              <a:rPr lang="en-US" sz="1860" dirty="0" smtClean="0"/>
              <a:t>A </a:t>
            </a:r>
            <a:r>
              <a:rPr lang="en-US" sz="1860" dirty="0"/>
              <a:t>password must be at least six characters long.</a:t>
            </a:r>
          </a:p>
          <a:p>
            <a:pPr marL="276225" indent="-276225">
              <a:buClr>
                <a:srgbClr val="C00000"/>
              </a:buClr>
              <a:buFont typeface="Wingdings" panose="05000000000000000000" pitchFamily="2" charset="2"/>
              <a:buChar char="§"/>
            </a:pPr>
            <a:r>
              <a:rPr lang="en-US" sz="1860" dirty="0" smtClean="0"/>
              <a:t>A </a:t>
            </a:r>
            <a:r>
              <a:rPr lang="en-US" sz="1860" dirty="0"/>
              <a:t>grade must be exactly one character long.</a:t>
            </a:r>
          </a:p>
          <a:p>
            <a:pPr marL="276225" indent="-276225">
              <a:buClr>
                <a:srgbClr val="C00000"/>
              </a:buClr>
              <a:buFont typeface="Wingdings" panose="05000000000000000000" pitchFamily="2" charset="2"/>
              <a:buChar char="§"/>
            </a:pPr>
            <a:r>
              <a:rPr lang="en-US" sz="1860" dirty="0" smtClean="0"/>
              <a:t>A </a:t>
            </a:r>
            <a:r>
              <a:rPr lang="en-US" sz="1860" dirty="0"/>
              <a:t>product code must be at least four characters and no more than six characters.</a:t>
            </a:r>
            <a:endParaRPr lang="en-US" sz="1860" b="1" dirty="0" smtClean="0"/>
          </a:p>
        </p:txBody>
      </p:sp>
    </p:spTree>
    <p:extLst>
      <p:ext uri="{BB962C8B-B14F-4D97-AF65-F5344CB8AC3E}">
        <p14:creationId xmlns:p14="http://schemas.microsoft.com/office/powerpoint/2010/main" val="4047028634"/>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2" y="1124744"/>
            <a:ext cx="4104456" cy="5647700"/>
          </a:xfrm>
          <a:prstGeom prst="rect">
            <a:avLst/>
          </a:prstGeom>
        </p:spPr>
        <p:txBody>
          <a:bodyPr wrap="square">
            <a:spAutoFit/>
          </a:bodyPr>
          <a:lstStyle/>
          <a:p>
            <a:pPr>
              <a:buClr>
                <a:srgbClr val="0070C0"/>
              </a:buClr>
            </a:pPr>
            <a:r>
              <a:rPr lang="en-US" sz="1900" b="1" dirty="0" smtClean="0">
                <a:solidFill>
                  <a:srgbClr val="C00000"/>
                </a:solidFill>
              </a:rPr>
              <a:t>Format </a:t>
            </a:r>
            <a:r>
              <a:rPr lang="en-US" sz="1900" b="1" dirty="0">
                <a:solidFill>
                  <a:srgbClr val="C00000"/>
                </a:solidFill>
              </a:rPr>
              <a:t>check</a:t>
            </a:r>
          </a:p>
          <a:p>
            <a:pPr marL="361950" indent="-361950">
              <a:buClr>
                <a:srgbClr val="0070C0"/>
              </a:buClr>
              <a:buFont typeface="Wingdings 3" panose="05040102010807070707" pitchFamily="18" charset="2"/>
              <a:buChar char=""/>
            </a:pPr>
            <a:r>
              <a:rPr lang="en-US" sz="1900" dirty="0"/>
              <a:t>A format check ensures data matches a defined format. It is sometimes known as a picture check and the data has to follow a pattern</a:t>
            </a:r>
            <a:r>
              <a:rPr lang="en-US" sz="1900" dirty="0" smtClean="0"/>
              <a:t>.</a:t>
            </a:r>
          </a:p>
          <a:p>
            <a:pPr marL="361950" indent="-361950">
              <a:buClr>
                <a:srgbClr val="0070C0"/>
              </a:buClr>
              <a:buFont typeface="Wingdings 3" panose="05040102010807070707" pitchFamily="18" charset="2"/>
              <a:buChar char=""/>
            </a:pPr>
            <a:r>
              <a:rPr lang="en-US" sz="1900" dirty="0"/>
              <a:t>Data that matches the pattern is valid. Data that is valid and of the defined format is not necessarily correct. An email address of </a:t>
            </a:r>
            <a:r>
              <a:rPr lang="en-US" sz="1900" dirty="0" err="1"/>
              <a:t>fdc@jb</a:t>
            </a:r>
            <a:r>
              <a:rPr lang="en-US" sz="1900" dirty="0"/>
              <a:t> meets the rules above but is clearly incorrect</a:t>
            </a:r>
            <a:r>
              <a:rPr lang="en-US" sz="1900" dirty="0" smtClean="0"/>
              <a:t>.</a:t>
            </a:r>
          </a:p>
          <a:p>
            <a:pPr>
              <a:buClr>
                <a:srgbClr val="0070C0"/>
              </a:buClr>
            </a:pPr>
            <a:r>
              <a:rPr lang="en-US" sz="1900" b="1" dirty="0">
                <a:solidFill>
                  <a:srgbClr val="C00000"/>
                </a:solidFill>
              </a:rPr>
              <a:t>Lookup check</a:t>
            </a:r>
          </a:p>
          <a:p>
            <a:pPr marL="361950" indent="-361950">
              <a:buClr>
                <a:srgbClr val="0070C0"/>
              </a:buClr>
              <a:buFont typeface="Wingdings 3" panose="05040102010807070707" pitchFamily="18" charset="2"/>
              <a:buChar char=""/>
            </a:pPr>
            <a:r>
              <a:rPr lang="en-US" sz="1900" dirty="0"/>
              <a:t>A lookup check tests to see if data exists in a list. It is similar to referential integrity in Chapter 9, but uses a list defined within the validation rule.</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sp>
        <p:nvSpPr>
          <p:cNvPr id="11" name="TextBox 10"/>
          <p:cNvSpPr txBox="1"/>
          <p:nvPr/>
        </p:nvSpPr>
        <p:spPr>
          <a:xfrm>
            <a:off x="4283968" y="1115452"/>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4283968" y="1109057"/>
            <a:ext cx="4680520" cy="2554545"/>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400" dirty="0"/>
          </a:p>
          <a:p>
            <a:pPr marL="276225" indent="-276225">
              <a:buClr>
                <a:srgbClr val="C00000"/>
              </a:buClr>
              <a:buFont typeface="Wingdings" panose="05000000000000000000" pitchFamily="2" charset="2"/>
              <a:buChar char="§"/>
            </a:pPr>
            <a:r>
              <a:rPr lang="en-US" sz="1700" dirty="0"/>
              <a:t>An email address must include an @ symbol preceded by at least one character and followed by other characters. The following data would be valid:</a:t>
            </a:r>
          </a:p>
          <a:p>
            <a:pPr marL="276225" indent="-276225">
              <a:buClr>
                <a:srgbClr val="C00000"/>
              </a:buClr>
              <a:buFont typeface="Wingdings" panose="05000000000000000000" pitchFamily="2" charset="2"/>
              <a:buChar char="§"/>
            </a:pPr>
            <a:r>
              <a:rPr lang="en-US" sz="1700" dirty="0" smtClean="0">
                <a:hlinkClick r:id="rId3"/>
              </a:rPr>
              <a:t>john@bldef.co</a:t>
            </a:r>
            <a:r>
              <a:rPr lang="en-US" sz="1700" dirty="0" smtClean="0"/>
              <a:t>   </a:t>
            </a:r>
            <a:r>
              <a:rPr lang="en-US" sz="1700" dirty="0" err="1" smtClean="0">
                <a:hlinkClick r:id="rId4"/>
              </a:rPr>
              <a:t>a@b.dek</a:t>
            </a:r>
            <a:r>
              <a:rPr lang="en-US" sz="1700" dirty="0" smtClean="0"/>
              <a:t>    </a:t>
            </a:r>
            <a:r>
              <a:rPr lang="en-US" sz="1700" dirty="0" err="1" smtClean="0"/>
              <a:t>fdc@jb</a:t>
            </a:r>
            <a:endParaRPr lang="en-US" sz="1700" dirty="0"/>
          </a:p>
          <a:p>
            <a:pPr marL="276225" indent="-276225">
              <a:buClr>
                <a:srgbClr val="C00000"/>
              </a:buClr>
              <a:buFont typeface="Wingdings" panose="05000000000000000000" pitchFamily="2" charset="2"/>
              <a:buChar char="§"/>
            </a:pPr>
            <a:r>
              <a:rPr lang="en-US" sz="1700" dirty="0"/>
              <a:t>A student ID must be four numbers followed by two letters. The following data would be </a:t>
            </a:r>
            <a:r>
              <a:rPr lang="en-US" sz="1700" dirty="0" smtClean="0"/>
              <a:t>valid:	3827BD   or   </a:t>
            </a:r>
            <a:r>
              <a:rPr lang="en-US" sz="1700" dirty="0"/>
              <a:t>1111AA</a:t>
            </a:r>
            <a:endParaRPr lang="en-US" sz="1700" b="1" dirty="0" smtClean="0"/>
          </a:p>
        </p:txBody>
      </p:sp>
      <p:sp>
        <p:nvSpPr>
          <p:cNvPr id="7" name="TextBox 6"/>
          <p:cNvSpPr txBox="1"/>
          <p:nvPr/>
        </p:nvSpPr>
        <p:spPr>
          <a:xfrm>
            <a:off x="4283968" y="3770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4283968" y="3770744"/>
            <a:ext cx="4680520" cy="2877711"/>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400" dirty="0"/>
          </a:p>
          <a:p>
            <a:pPr marL="276225" indent="-276225">
              <a:buClr>
                <a:srgbClr val="C00000"/>
              </a:buClr>
              <a:buFont typeface="Wingdings" panose="05000000000000000000" pitchFamily="2" charset="2"/>
              <a:buChar char="§"/>
            </a:pPr>
            <a:r>
              <a:rPr lang="en-US" sz="1700" dirty="0"/>
              <a:t>When asking a user for their gender, they can respond with ‘Male’ or ‘Female’. </a:t>
            </a:r>
            <a:endParaRPr lang="en-US" sz="1700" dirty="0" smtClean="0"/>
          </a:p>
          <a:p>
            <a:pPr marL="276225" indent="-276225">
              <a:buClr>
                <a:srgbClr val="C00000"/>
              </a:buClr>
              <a:buFont typeface="Wingdings" panose="05000000000000000000" pitchFamily="2" charset="2"/>
              <a:buChar char="§"/>
            </a:pPr>
            <a:r>
              <a:rPr lang="en-US" sz="1700" dirty="0" smtClean="0"/>
              <a:t>A </a:t>
            </a:r>
            <a:r>
              <a:rPr lang="en-US" sz="1700" dirty="0"/>
              <a:t>lookup validation rule would check to see that the values are within this list. Students taking a qualification could be issued grades of pass, merit and distinction. </a:t>
            </a:r>
            <a:endParaRPr lang="en-US" sz="1700" dirty="0" smtClean="0"/>
          </a:p>
          <a:p>
            <a:pPr marL="276225" indent="-276225">
              <a:buClr>
                <a:srgbClr val="C00000"/>
              </a:buClr>
              <a:buFont typeface="Wingdings" panose="05000000000000000000" pitchFamily="2" charset="2"/>
              <a:buChar char="§"/>
            </a:pPr>
            <a:r>
              <a:rPr lang="en-US" sz="1700" dirty="0" smtClean="0"/>
              <a:t>When </a:t>
            </a:r>
            <a:r>
              <a:rPr lang="en-US" sz="1700" dirty="0"/>
              <a:t>inputting the data, a validation rule could check that only ‘X’, ‘P’, ‘M’ or ‘D’ are entered (‘X’ would be for fail).</a:t>
            </a:r>
            <a:endParaRPr lang="en-US" sz="1700" b="1" dirty="0" smtClean="0"/>
          </a:p>
        </p:txBody>
      </p:sp>
    </p:spTree>
    <p:extLst>
      <p:ext uri="{BB962C8B-B14F-4D97-AF65-F5344CB8AC3E}">
        <p14:creationId xmlns:p14="http://schemas.microsoft.com/office/powerpoint/2010/main" val="3129569031"/>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2" y="1124744"/>
            <a:ext cx="3312368" cy="5324535"/>
          </a:xfrm>
          <a:prstGeom prst="rect">
            <a:avLst/>
          </a:prstGeom>
        </p:spPr>
        <p:txBody>
          <a:bodyPr wrap="square">
            <a:spAutoFit/>
          </a:bodyPr>
          <a:lstStyle/>
          <a:p>
            <a:pPr>
              <a:buClr>
                <a:srgbClr val="0070C0"/>
              </a:buClr>
            </a:pPr>
            <a:r>
              <a:rPr lang="en-US" sz="2000" b="1" dirty="0" smtClean="0">
                <a:solidFill>
                  <a:srgbClr val="C00000"/>
                </a:solidFill>
              </a:rPr>
              <a:t>Lookup </a:t>
            </a:r>
            <a:r>
              <a:rPr lang="en-US" sz="2000" b="1" dirty="0">
                <a:solidFill>
                  <a:srgbClr val="C00000"/>
                </a:solidFill>
              </a:rPr>
              <a:t>check</a:t>
            </a:r>
          </a:p>
          <a:p>
            <a:pPr marL="361950" indent="-361950">
              <a:buClr>
                <a:srgbClr val="0070C0"/>
              </a:buClr>
              <a:buFont typeface="Wingdings 3" panose="05040102010807070707" pitchFamily="18" charset="2"/>
              <a:buChar char=""/>
            </a:pPr>
            <a:r>
              <a:rPr lang="en-US" sz="2000" dirty="0"/>
              <a:t>A lookup check tests to see if data exists in a list. It is similar to referential integrity in Chapter 9, but uses a list defined within the validation rule</a:t>
            </a:r>
            <a:r>
              <a:rPr lang="en-US" sz="2000" dirty="0" smtClean="0"/>
              <a:t>.</a:t>
            </a:r>
          </a:p>
          <a:p>
            <a:pPr>
              <a:buClr>
                <a:srgbClr val="0070C0"/>
              </a:buClr>
            </a:pPr>
            <a:r>
              <a:rPr lang="en-US" sz="2000" b="1" dirty="0">
                <a:solidFill>
                  <a:srgbClr val="C00000"/>
                </a:solidFill>
              </a:rPr>
              <a:t>Consistency check</a:t>
            </a:r>
          </a:p>
          <a:p>
            <a:pPr marL="361950" indent="-361950">
              <a:buClr>
                <a:srgbClr val="0070C0"/>
              </a:buClr>
              <a:buFont typeface="Wingdings 3" panose="05040102010807070707" pitchFamily="18" charset="2"/>
              <a:buChar char=""/>
            </a:pPr>
            <a:r>
              <a:rPr lang="en-US" sz="2000" dirty="0"/>
              <a:t>A consistency check compares data in one field with data in another field that already exists within a record, to see whether both are consistent with each other.</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sp>
        <p:nvSpPr>
          <p:cNvPr id="11" name="TextBox 10"/>
          <p:cNvSpPr txBox="1"/>
          <p:nvPr/>
        </p:nvSpPr>
        <p:spPr>
          <a:xfrm>
            <a:off x="3516045" y="1115452"/>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3491880" y="1109057"/>
            <a:ext cx="5472608" cy="2954655"/>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400" dirty="0"/>
          </a:p>
          <a:p>
            <a:pPr marL="276225" indent="-276225">
              <a:buClr>
                <a:srgbClr val="C00000"/>
              </a:buClr>
              <a:buFont typeface="Wingdings" panose="05000000000000000000" pitchFamily="2" charset="2"/>
              <a:buChar char="§"/>
            </a:pPr>
            <a:r>
              <a:rPr lang="en-US" dirty="0"/>
              <a:t>When asking a user for their gender, they can respond with ‘Male’ or ‘Female’. A lookup validation rule would check to see that the values are within this list. </a:t>
            </a:r>
          </a:p>
          <a:p>
            <a:pPr marL="276225" indent="-276225">
              <a:buClr>
                <a:srgbClr val="C00000"/>
              </a:buClr>
              <a:buFont typeface="Wingdings" panose="05000000000000000000" pitchFamily="2" charset="2"/>
              <a:buChar char="§"/>
            </a:pPr>
            <a:r>
              <a:rPr lang="en-US" dirty="0" smtClean="0"/>
              <a:t>Students </a:t>
            </a:r>
            <a:r>
              <a:rPr lang="en-US" dirty="0"/>
              <a:t>taking a qualification could be issued grades of pass, merit and distinction. When inputting the data, a validation rule could check that only ‘X’, ‘P’, ‘M’ or ‘D’ are entered (‘X’ would be for fail).</a:t>
            </a:r>
            <a:endParaRPr lang="en-US" b="1" dirty="0" smtClean="0"/>
          </a:p>
        </p:txBody>
      </p:sp>
      <p:sp>
        <p:nvSpPr>
          <p:cNvPr id="7" name="TextBox 6"/>
          <p:cNvSpPr txBox="1"/>
          <p:nvPr/>
        </p:nvSpPr>
        <p:spPr>
          <a:xfrm>
            <a:off x="3497873" y="4232409"/>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3491880" y="4232409"/>
            <a:ext cx="5472608" cy="2400657"/>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400" dirty="0"/>
          </a:p>
          <a:p>
            <a:pPr marL="276225" indent="-276225">
              <a:buClr>
                <a:srgbClr val="C00000"/>
              </a:buClr>
              <a:buFont typeface="Wingdings" panose="05000000000000000000" pitchFamily="2" charset="2"/>
              <a:buChar char="§"/>
            </a:pPr>
            <a:r>
              <a:rPr lang="en-US" dirty="0"/>
              <a:t>When entering the gender </a:t>
            </a:r>
            <a:r>
              <a:rPr lang="en-US" dirty="0" smtClean="0"/>
              <a:t>of ‘</a:t>
            </a:r>
            <a:r>
              <a:rPr lang="en-US" dirty="0"/>
              <a:t>M’ </a:t>
            </a:r>
            <a:r>
              <a:rPr lang="en-US" dirty="0" smtClean="0"/>
              <a:t>or ‘</a:t>
            </a:r>
            <a:r>
              <a:rPr lang="en-US" dirty="0"/>
              <a:t>F’, a </a:t>
            </a:r>
            <a:r>
              <a:rPr lang="en-US" dirty="0" smtClean="0"/>
              <a:t>consistency </a:t>
            </a:r>
            <a:r>
              <a:rPr lang="en-US" dirty="0"/>
              <a:t>check will prevent ‘F’ from being entered if the title is ‘</a:t>
            </a:r>
            <a:r>
              <a:rPr lang="en-US" dirty="0" err="1"/>
              <a:t>Mr</a:t>
            </a:r>
            <a:r>
              <a:rPr lang="en-US" dirty="0"/>
              <a:t>’ and will prevent ‘M’ from being entered if the title </a:t>
            </a:r>
            <a:r>
              <a:rPr lang="en-US" dirty="0" smtClean="0"/>
              <a:t>is ‘</a:t>
            </a:r>
            <a:r>
              <a:rPr lang="en-US" dirty="0" err="1"/>
              <a:t>Mrs</a:t>
            </a:r>
            <a:r>
              <a:rPr lang="en-US" dirty="0" smtClean="0"/>
              <a:t>’ or ‘Miss</a:t>
            </a:r>
            <a:r>
              <a:rPr lang="en-US" dirty="0"/>
              <a:t>’.</a:t>
            </a:r>
          </a:p>
          <a:p>
            <a:pPr marL="276225" indent="-276225">
              <a:buClr>
                <a:srgbClr val="C00000"/>
              </a:buClr>
              <a:buFont typeface="Wingdings" panose="05000000000000000000" pitchFamily="2" charset="2"/>
              <a:buChar char="§"/>
            </a:pPr>
            <a:r>
              <a:rPr lang="en-US" dirty="0" smtClean="0"/>
              <a:t>When </a:t>
            </a:r>
            <a:r>
              <a:rPr lang="en-US" dirty="0"/>
              <a:t>entering data about dispatching </a:t>
            </a:r>
            <a:r>
              <a:rPr lang="en-US" dirty="0" smtClean="0"/>
              <a:t>products, it </a:t>
            </a:r>
            <a:r>
              <a:rPr lang="en-US" dirty="0"/>
              <a:t>would not be possible to mark an item as being dispatched until after it has been packaged.</a:t>
            </a:r>
            <a:endParaRPr lang="en-US" b="1" dirty="0" smtClean="0"/>
          </a:p>
        </p:txBody>
      </p:sp>
    </p:spTree>
    <p:extLst>
      <p:ext uri="{BB962C8B-B14F-4D97-AF65-F5344CB8AC3E}">
        <p14:creationId xmlns:p14="http://schemas.microsoft.com/office/powerpoint/2010/main" val="4179774528"/>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2" y="1124744"/>
            <a:ext cx="4104456" cy="5632311"/>
          </a:xfrm>
          <a:prstGeom prst="rect">
            <a:avLst/>
          </a:prstGeom>
        </p:spPr>
        <p:txBody>
          <a:bodyPr wrap="square">
            <a:spAutoFit/>
          </a:bodyPr>
          <a:lstStyle/>
          <a:p>
            <a:pPr>
              <a:buClr>
                <a:srgbClr val="0070C0"/>
              </a:buClr>
            </a:pPr>
            <a:r>
              <a:rPr lang="en-US" b="1" dirty="0" smtClean="0">
                <a:solidFill>
                  <a:srgbClr val="C00000"/>
                </a:solidFill>
              </a:rPr>
              <a:t>Check </a:t>
            </a:r>
            <a:r>
              <a:rPr lang="en-US" b="1" dirty="0">
                <a:solidFill>
                  <a:srgbClr val="C00000"/>
                </a:solidFill>
              </a:rPr>
              <a:t>digit</a:t>
            </a:r>
          </a:p>
          <a:p>
            <a:pPr marL="361950" indent="-361950">
              <a:buClr>
                <a:srgbClr val="0070C0"/>
              </a:buClr>
              <a:buFont typeface="Wingdings 3" panose="05040102010807070707" pitchFamily="18" charset="2"/>
              <a:buChar char=""/>
            </a:pPr>
            <a:r>
              <a:rPr lang="en-US" dirty="0"/>
              <a:t>A check digit is a number (or letter) that is added to the end of an identification number being input. It is a form of </a:t>
            </a:r>
            <a:r>
              <a:rPr lang="en-US" dirty="0" smtClean="0"/>
              <a:t>redundancy </a:t>
            </a:r>
            <a:r>
              <a:rPr lang="en-US" dirty="0"/>
              <a:t>check because the check digit is redundant not needed for the identification number, but just used for </a:t>
            </a:r>
            <a:r>
              <a:rPr lang="en-US" dirty="0" smtClean="0"/>
              <a:t>validation. </a:t>
            </a:r>
          </a:p>
          <a:p>
            <a:pPr marL="361950" indent="-361950">
              <a:buClr>
                <a:srgbClr val="0070C0"/>
              </a:buClr>
              <a:buFont typeface="Wingdings 3" panose="05040102010807070707" pitchFamily="18" charset="2"/>
              <a:buChar char=""/>
            </a:pPr>
            <a:r>
              <a:rPr lang="en-US" dirty="0" smtClean="0"/>
              <a:t>When </a:t>
            </a:r>
            <a:r>
              <a:rPr lang="en-US" dirty="0"/>
              <a:t>the identification number is first created, an algorithm (a series of calculations) is performed on it to generate a check digit. When the identification number is </a:t>
            </a:r>
            <a:r>
              <a:rPr lang="en-US" dirty="0" smtClean="0"/>
              <a:t>input</a:t>
            </a:r>
            <a:r>
              <a:rPr lang="en-US" dirty="0"/>
              <a:t>, the same algorithm is performed on it. The result of </a:t>
            </a:r>
            <a:r>
              <a:rPr lang="en-US" dirty="0" smtClean="0"/>
              <a:t>the </a:t>
            </a:r>
            <a:r>
              <a:rPr lang="en-US" dirty="0"/>
              <a:t>algorithm should match the check digit. If it matches, </a:t>
            </a:r>
            <a:r>
              <a:rPr lang="en-US" dirty="0" smtClean="0"/>
              <a:t>then </a:t>
            </a:r>
            <a:r>
              <a:rPr lang="en-US" dirty="0"/>
              <a:t>the data is valid. If it does not match then the data is </a:t>
            </a:r>
            <a:r>
              <a:rPr lang="en-US" dirty="0" smtClean="0"/>
              <a:t>invalid</a:t>
            </a:r>
            <a:r>
              <a:rPr lang="en-US" dirty="0"/>
              <a: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4355975" y="1129333"/>
            <a:ext cx="4608513" cy="5580000"/>
          </a:xfrm>
          <a:prstGeom prst="rect">
            <a:avLst/>
          </a:prstGeom>
          <a:solidFill>
            <a:srgbClr val="F5FC9A"/>
          </a:solidFill>
        </p:spPr>
        <p:txBody>
          <a:bodyPr wrap="square">
            <a:spAutoFit/>
          </a:bodyPr>
          <a:lstStyle/>
          <a:p>
            <a:r>
              <a:rPr lang="en-US" sz="1400" dirty="0" smtClean="0">
                <a:latin typeface="Arial" panose="020B0604020202020204" pitchFamily="34" charset="0"/>
                <a:cs typeface="Arial" panose="020B0604020202020204" pitchFamily="34" charset="0"/>
              </a:rPr>
              <a:t>Original identification </a:t>
            </a:r>
            <a:r>
              <a:rPr lang="en-US" sz="1400" dirty="0">
                <a:latin typeface="Arial" panose="020B0604020202020204" pitchFamily="34" charset="0"/>
                <a:cs typeface="Arial" panose="020B0604020202020204" pitchFamily="34" charset="0"/>
              </a:rPr>
              <a:t>number = 20392 </a:t>
            </a: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Algorithm </a:t>
            </a:r>
            <a:r>
              <a:rPr lang="en-US" sz="1400" dirty="0">
                <a:latin typeface="Arial" panose="020B0604020202020204" pitchFamily="34" charset="0"/>
                <a:cs typeface="Arial" panose="020B0604020202020204" pitchFamily="34" charset="0"/>
              </a:rPr>
              <a:t>is performed on 20392 </a:t>
            </a: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Check </a:t>
            </a:r>
            <a:r>
              <a:rPr lang="en-US" sz="1400" dirty="0">
                <a:latin typeface="Arial" panose="020B0604020202020204" pitchFamily="34" charset="0"/>
                <a:cs typeface="Arial" panose="020B0604020202020204" pitchFamily="34" charset="0"/>
              </a:rPr>
              <a:t>digit = 4</a:t>
            </a:r>
          </a:p>
          <a:p>
            <a:endParaRPr lang="en-IE" sz="500" dirty="0" smtClean="0">
              <a:latin typeface="Arial" panose="020B0604020202020204" pitchFamily="34" charset="0"/>
              <a:cs typeface="Arial" panose="020B0604020202020204" pitchFamily="34" charset="0"/>
            </a:endParaRPr>
          </a:p>
          <a:p>
            <a:r>
              <a:rPr lang="en-GB" sz="1400" dirty="0" smtClean="0">
                <a:latin typeface="Arial" panose="020B0604020202020204" pitchFamily="34" charset="0"/>
                <a:cs typeface="Arial" panose="020B0604020202020204" pitchFamily="34" charset="0"/>
              </a:rPr>
              <a:t>Data including </a:t>
            </a:r>
            <a:r>
              <a:rPr lang="en-GB" sz="1400" dirty="0">
                <a:latin typeface="Arial" panose="020B0604020202020204" pitchFamily="34" charset="0"/>
                <a:cs typeface="Arial" panose="020B0604020202020204" pitchFamily="34" charset="0"/>
              </a:rPr>
              <a:t>check digit = 203924</a:t>
            </a:r>
          </a:p>
          <a:p>
            <a:endParaRPr lang="en-IE" sz="800" dirty="0">
              <a:latin typeface="Arial" panose="020B0604020202020204" pitchFamily="34" charset="0"/>
              <a:cs typeface="Arial" panose="020B0604020202020204" pitchFamily="34" charset="0"/>
            </a:endParaRPr>
          </a:p>
          <a:p>
            <a:r>
              <a:rPr lang="en-GB" sz="1400" b="1" dirty="0" smtClean="0">
                <a:latin typeface="Arial" panose="020B0604020202020204" pitchFamily="34" charset="0"/>
                <a:cs typeface="Arial" panose="020B0604020202020204" pitchFamily="34" charset="0"/>
              </a:rPr>
              <a:t>Valid </a:t>
            </a:r>
            <a:r>
              <a:rPr lang="en-GB" sz="1400" b="1" dirty="0">
                <a:latin typeface="Arial" panose="020B0604020202020204" pitchFamily="34" charset="0"/>
                <a:cs typeface="Arial" panose="020B0604020202020204" pitchFamily="34" charset="0"/>
              </a:rPr>
              <a:t>Example</a:t>
            </a:r>
          </a:p>
          <a:p>
            <a:r>
              <a:rPr lang="en-US" sz="1400" dirty="0" smtClean="0">
                <a:latin typeface="Arial" panose="020B0604020202020204" pitchFamily="34" charset="0"/>
                <a:cs typeface="Arial" panose="020B0604020202020204" pitchFamily="34" charset="0"/>
              </a:rPr>
              <a:t>Identification </a:t>
            </a:r>
            <a:r>
              <a:rPr lang="en-US" sz="1400" dirty="0">
                <a:latin typeface="Arial" panose="020B0604020202020204" pitchFamily="34" charset="0"/>
                <a:cs typeface="Arial" panose="020B0604020202020204" pitchFamily="34" charset="0"/>
              </a:rPr>
              <a:t>number including </a:t>
            </a:r>
            <a:r>
              <a:rPr lang="en-US" sz="1400" dirty="0" smtClean="0">
                <a:latin typeface="Arial" panose="020B0604020202020204" pitchFamily="34" charset="0"/>
                <a:cs typeface="Arial" panose="020B0604020202020204" pitchFamily="34" charset="0"/>
              </a:rPr>
              <a:t>check digit </a:t>
            </a:r>
            <a:r>
              <a:rPr lang="en-US" sz="1400" dirty="0">
                <a:latin typeface="Arial" panose="020B0604020202020204" pitchFamily="34" charset="0"/>
                <a:cs typeface="Arial" panose="020B0604020202020204" pitchFamily="34" charset="0"/>
              </a:rPr>
              <a:t>is entered into the computer: 203924 </a:t>
            </a:r>
            <a:endParaRPr lang="en-US" sz="1400" dirty="0" smtClean="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Algorithm</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is performed on </a:t>
            </a:r>
            <a:r>
              <a:rPr lang="en-US" sz="1400" dirty="0" smtClean="0">
                <a:latin typeface="Arial" panose="020B0604020202020204" pitchFamily="34" charset="0"/>
                <a:cs typeface="Arial" panose="020B0604020202020204" pitchFamily="34" charset="0"/>
              </a:rPr>
              <a:t>203924 </a:t>
            </a:r>
          </a:p>
          <a:p>
            <a:r>
              <a:rPr lang="en-US" sz="1400" dirty="0" smtClean="0">
                <a:latin typeface="Arial" panose="020B0604020202020204" pitchFamily="34" charset="0"/>
                <a:cs typeface="Arial" panose="020B0604020202020204" pitchFamily="34" charset="0"/>
              </a:rPr>
              <a:t>Result </a:t>
            </a:r>
            <a:r>
              <a:rPr lang="en-US" sz="1400" dirty="0">
                <a:latin typeface="Arial" panose="020B0604020202020204" pitchFamily="34" charset="0"/>
                <a:cs typeface="Arial" panose="020B0604020202020204" pitchFamily="34" charset="0"/>
              </a:rPr>
              <a:t>of algorithm = 4</a:t>
            </a:r>
          </a:p>
          <a:p>
            <a:endParaRPr lang="en-IE" sz="8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Result of algorithm </a:t>
            </a:r>
            <a:r>
              <a:rPr lang="en-US" sz="1400" dirty="0">
                <a:latin typeface="Arial" panose="020B0604020202020204" pitchFamily="34" charset="0"/>
                <a:cs typeface="Arial" panose="020B0604020202020204" pitchFamily="34" charset="0"/>
              </a:rPr>
              <a:t>(4) is compared with </a:t>
            </a: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check </a:t>
            </a:r>
            <a:r>
              <a:rPr lang="en-US" sz="1400" dirty="0">
                <a:latin typeface="Arial" panose="020B0604020202020204" pitchFamily="34" charset="0"/>
                <a:cs typeface="Arial" panose="020B0604020202020204" pitchFamily="34" charset="0"/>
              </a:rPr>
              <a:t>digit that was entered (4).</a:t>
            </a:r>
          </a:p>
          <a:p>
            <a:r>
              <a:rPr lang="en-GB" sz="1400" dirty="0" smtClean="0">
                <a:latin typeface="Arial" panose="020B0604020202020204" pitchFamily="34" charset="0"/>
                <a:cs typeface="Arial" panose="020B0604020202020204" pitchFamily="34" charset="0"/>
              </a:rPr>
              <a:t>They match</a:t>
            </a:r>
            <a:r>
              <a:rPr lang="en-GB" sz="1400" dirty="0">
                <a:latin typeface="Arial" panose="020B0604020202020204" pitchFamily="34" charset="0"/>
                <a:cs typeface="Arial" panose="020B0604020202020204" pitchFamily="34" charset="0"/>
              </a:rPr>
              <a:t>.</a:t>
            </a:r>
          </a:p>
          <a:p>
            <a:r>
              <a:rPr lang="en-GB" sz="1400" dirty="0" smtClean="0">
                <a:latin typeface="Arial" panose="020B0604020202020204" pitchFamily="34" charset="0"/>
                <a:cs typeface="Arial" panose="020B0604020202020204" pitchFamily="34" charset="0"/>
              </a:rPr>
              <a:t>Data is valid</a:t>
            </a:r>
            <a:r>
              <a:rPr lang="en-GB" sz="1400" dirty="0">
                <a:latin typeface="Arial" panose="020B0604020202020204" pitchFamily="34" charset="0"/>
                <a:cs typeface="Arial" panose="020B0604020202020204" pitchFamily="34" charset="0"/>
              </a:rPr>
              <a:t>.</a:t>
            </a:r>
          </a:p>
          <a:p>
            <a:endParaRPr lang="en-IE" sz="800" dirty="0">
              <a:latin typeface="Arial" panose="020B0604020202020204" pitchFamily="34" charset="0"/>
              <a:cs typeface="Arial" panose="020B0604020202020204" pitchFamily="34" charset="0"/>
            </a:endParaRPr>
          </a:p>
          <a:p>
            <a:r>
              <a:rPr lang="en-GB" sz="1400" b="1" dirty="0" smtClean="0">
                <a:latin typeface="Arial" panose="020B0604020202020204" pitchFamily="34" charset="0"/>
                <a:cs typeface="Arial" panose="020B0604020202020204" pitchFamily="34" charset="0"/>
              </a:rPr>
              <a:t>Invalid Example</a:t>
            </a:r>
            <a:endParaRPr lang="en-GB" sz="1400" b="1" dirty="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Identification number </a:t>
            </a:r>
            <a:r>
              <a:rPr lang="en-US" sz="1400" dirty="0">
                <a:latin typeface="Arial" panose="020B0604020202020204" pitchFamily="34" charset="0"/>
                <a:cs typeface="Arial" panose="020B0604020202020204" pitchFamily="34" charset="0"/>
              </a:rPr>
              <a:t>including check digit is entered into the computer: </a:t>
            </a:r>
            <a:r>
              <a:rPr lang="en-US" sz="1400" dirty="0" smtClean="0">
                <a:latin typeface="Arial" panose="020B0604020202020204" pitchFamily="34" charset="0"/>
                <a:cs typeface="Arial" panose="020B0604020202020204" pitchFamily="34" charset="0"/>
              </a:rPr>
              <a:t>20</a:t>
            </a:r>
            <a:r>
              <a:rPr lang="en-US" sz="1400" b="1" dirty="0">
                <a:solidFill>
                  <a:srgbClr val="F53939"/>
                </a:solidFill>
                <a:latin typeface="Arial" panose="020B0604020202020204" pitchFamily="34" charset="0"/>
                <a:cs typeface="Arial" panose="020B0604020202020204" pitchFamily="34" charset="0"/>
              </a:rPr>
              <a:t>5</a:t>
            </a:r>
            <a:r>
              <a:rPr lang="en-US" sz="1400" dirty="0" smtClean="0">
                <a:latin typeface="Arial" panose="020B0604020202020204" pitchFamily="34" charset="0"/>
                <a:cs typeface="Arial" panose="020B0604020202020204" pitchFamily="34" charset="0"/>
              </a:rPr>
              <a:t>924 </a:t>
            </a:r>
          </a:p>
          <a:p>
            <a:r>
              <a:rPr lang="en-US" sz="1400" dirty="0" smtClean="0">
                <a:latin typeface="Arial" panose="020B0604020202020204" pitchFamily="34" charset="0"/>
                <a:cs typeface="Arial" panose="020B0604020202020204" pitchFamily="34" charset="0"/>
              </a:rPr>
              <a:t>Algorithm is </a:t>
            </a:r>
            <a:r>
              <a:rPr lang="en-US" sz="1400" dirty="0">
                <a:latin typeface="Arial" panose="020B0604020202020204" pitchFamily="34" charset="0"/>
                <a:cs typeface="Arial" panose="020B0604020202020204" pitchFamily="34" charset="0"/>
              </a:rPr>
              <a:t>performed on </a:t>
            </a:r>
            <a:r>
              <a:rPr lang="en-US" sz="1400" dirty="0" smtClean="0">
                <a:latin typeface="Arial" panose="020B0604020202020204" pitchFamily="34" charset="0"/>
                <a:cs typeface="Arial" panose="020B0604020202020204" pitchFamily="34" charset="0"/>
              </a:rPr>
              <a:t>20</a:t>
            </a:r>
            <a:r>
              <a:rPr lang="en-US" sz="1400" b="1" dirty="0" smtClean="0">
                <a:solidFill>
                  <a:srgbClr val="F53939"/>
                </a:solidFill>
                <a:latin typeface="Arial" panose="020B0604020202020204" pitchFamily="34" charset="0"/>
                <a:cs typeface="Arial" panose="020B0604020202020204" pitchFamily="34" charset="0"/>
              </a:rPr>
              <a:t>5</a:t>
            </a:r>
            <a:r>
              <a:rPr lang="en-US" sz="1400" dirty="0" smtClean="0">
                <a:latin typeface="Arial" panose="020B0604020202020204" pitchFamily="34" charset="0"/>
                <a:cs typeface="Arial" panose="020B0604020202020204" pitchFamily="34" charset="0"/>
              </a:rPr>
              <a:t>924 </a:t>
            </a:r>
          </a:p>
          <a:p>
            <a:r>
              <a:rPr lang="en-US" sz="1400" dirty="0" smtClean="0">
                <a:latin typeface="Arial" panose="020B0604020202020204" pitchFamily="34" charset="0"/>
                <a:cs typeface="Arial" panose="020B0604020202020204" pitchFamily="34" charset="0"/>
              </a:rPr>
              <a:t>Result of </a:t>
            </a:r>
            <a:r>
              <a:rPr lang="en-US" sz="1400" dirty="0">
                <a:latin typeface="Arial" panose="020B0604020202020204" pitchFamily="34" charset="0"/>
                <a:cs typeface="Arial" panose="020B0604020202020204" pitchFamily="34" charset="0"/>
              </a:rPr>
              <a:t>algorithm = 7</a:t>
            </a:r>
          </a:p>
          <a:p>
            <a:endParaRPr lang="en-IE" sz="800" dirty="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Result of Algorithm (7</a:t>
            </a:r>
            <a:r>
              <a:rPr lang="en-US" sz="1400" dirty="0">
                <a:latin typeface="Arial" panose="020B0604020202020204" pitchFamily="34" charset="0"/>
                <a:cs typeface="Arial" panose="020B0604020202020204" pitchFamily="34" charset="0"/>
              </a:rPr>
              <a:t>) is compared </a:t>
            </a: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with check digit </a:t>
            </a:r>
            <a:r>
              <a:rPr lang="en-US" sz="1400" dirty="0">
                <a:latin typeface="Arial" panose="020B0604020202020204" pitchFamily="34" charset="0"/>
                <a:cs typeface="Arial" panose="020B0604020202020204" pitchFamily="34" charset="0"/>
              </a:rPr>
              <a:t>that was entered (4). </a:t>
            </a:r>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Does </a:t>
            </a:r>
            <a:r>
              <a:rPr lang="en-US" sz="1400" dirty="0">
                <a:latin typeface="Arial" panose="020B0604020202020204" pitchFamily="34" charset="0"/>
                <a:cs typeface="Arial" panose="020B0604020202020204" pitchFamily="34" charset="0"/>
              </a:rPr>
              <a:t>not match. </a:t>
            </a:r>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Data is invalid</a:t>
            </a:r>
            <a:endParaRPr lang="en-US" sz="1400" dirty="0">
              <a:latin typeface="Arial" panose="020B0604020202020204" pitchFamily="34" charset="0"/>
              <a:cs typeface="Arial" panose="020B0604020202020204" pitchFamily="34" charset="0"/>
            </a:endParaRPr>
          </a:p>
          <a:p>
            <a:r>
              <a:rPr lang="en-IE" sz="1400" b="1" dirty="0" smtClean="0">
                <a:latin typeface="Arial" panose="020B0604020202020204" pitchFamily="34" charset="0"/>
                <a:cs typeface="Arial" panose="020B0604020202020204" pitchFamily="34" charset="0"/>
              </a:rPr>
              <a:t>Figure</a:t>
            </a:r>
            <a:r>
              <a:rPr lang="en-US" sz="1400" b="1" dirty="0" smtClean="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1.22 - </a:t>
            </a:r>
            <a:r>
              <a:rPr lang="en-US" sz="1400" dirty="0">
                <a:latin typeface="Arial" panose="020B0604020202020204" pitchFamily="34" charset="0"/>
                <a:cs typeface="Arial" panose="020B0604020202020204" pitchFamily="34" charset="0"/>
              </a:rPr>
              <a:t>Valid and invalid check </a:t>
            </a:r>
            <a:r>
              <a:rPr lang="en-US" sz="1400" dirty="0" smtClean="0">
                <a:latin typeface="Arial" panose="020B0604020202020204" pitchFamily="34" charset="0"/>
                <a:cs typeface="Arial" panose="020B0604020202020204" pitchFamily="34" charset="0"/>
              </a:rPr>
              <a:t>digit calculations.</a:t>
            </a:r>
            <a:endParaRPr lang="en-GB" sz="1400" dirty="0">
              <a:latin typeface="Arial" panose="020B0604020202020204" pitchFamily="34" charset="0"/>
              <a:cs typeface="Arial" panose="020B0604020202020204" pitchFamily="34" charset="0"/>
            </a:endParaRPr>
          </a:p>
        </p:txBody>
      </p:sp>
      <p:cxnSp>
        <p:nvCxnSpPr>
          <p:cNvPr id="5" name="Straight Arrow Connector 4"/>
          <p:cNvCxnSpPr/>
          <p:nvPr/>
        </p:nvCxnSpPr>
        <p:spPr>
          <a:xfrm flipV="1">
            <a:off x="6012159" y="3212976"/>
            <a:ext cx="144016" cy="21602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6084167" y="5352108"/>
            <a:ext cx="72008" cy="2371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6804247" y="3068960"/>
            <a:ext cx="288032" cy="57606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7092279" y="5157192"/>
            <a:ext cx="63624" cy="64807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2155338"/>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34" name="Rectangle 33"/>
          <p:cNvSpPr/>
          <p:nvPr/>
        </p:nvSpPr>
        <p:spPr>
          <a:xfrm>
            <a:off x="179512" y="1124744"/>
            <a:ext cx="2808312" cy="5324535"/>
          </a:xfrm>
          <a:prstGeom prst="rect">
            <a:avLst/>
          </a:prstGeom>
        </p:spPr>
        <p:txBody>
          <a:bodyPr wrap="square">
            <a:spAutoFit/>
          </a:bodyPr>
          <a:lstStyle/>
          <a:p>
            <a:pPr>
              <a:buClr>
                <a:srgbClr val="0070C0"/>
              </a:buClr>
            </a:pPr>
            <a:r>
              <a:rPr lang="en-US" sz="2000" b="1" dirty="0" smtClean="0">
                <a:solidFill>
                  <a:srgbClr val="C00000"/>
                </a:solidFill>
              </a:rPr>
              <a:t>Check </a:t>
            </a:r>
            <a:r>
              <a:rPr lang="en-US" sz="2000" b="1" dirty="0">
                <a:solidFill>
                  <a:srgbClr val="C00000"/>
                </a:solidFill>
              </a:rPr>
              <a:t>digit</a:t>
            </a:r>
          </a:p>
          <a:p>
            <a:pPr marL="361950" indent="-361950">
              <a:buClr>
                <a:srgbClr val="0070C0"/>
              </a:buClr>
              <a:buFont typeface="Wingdings 3" panose="05040102010807070707" pitchFamily="18" charset="2"/>
              <a:buChar char=""/>
            </a:pPr>
            <a:r>
              <a:rPr lang="en-US" sz="2000" dirty="0" smtClean="0"/>
              <a:t>There are a variety </a:t>
            </a:r>
            <a:r>
              <a:rPr lang="en-US" sz="2000" dirty="0"/>
              <a:t>of calculations that can </a:t>
            </a:r>
            <a:r>
              <a:rPr lang="en-US" sz="2000" dirty="0" smtClean="0"/>
              <a:t>be performed to </a:t>
            </a:r>
            <a:r>
              <a:rPr lang="en-US" sz="2000" dirty="0"/>
              <a:t>determine what the check digit should be.</a:t>
            </a:r>
          </a:p>
          <a:p>
            <a:pPr marL="361950" indent="-361950">
              <a:buClr>
                <a:srgbClr val="0070C0"/>
              </a:buClr>
              <a:buFont typeface="Wingdings 3" panose="05040102010807070707" pitchFamily="18" charset="2"/>
              <a:buChar char=""/>
            </a:pPr>
            <a:r>
              <a:rPr lang="en-US" sz="2000" dirty="0" smtClean="0"/>
              <a:t>The important </a:t>
            </a:r>
            <a:r>
              <a:rPr lang="en-US" sz="2000" dirty="0"/>
              <a:t>thing is that the same calculation used to </a:t>
            </a:r>
            <a:r>
              <a:rPr lang="en-US" sz="2000" dirty="0" smtClean="0"/>
              <a:t>create the </a:t>
            </a:r>
            <a:r>
              <a:rPr lang="en-US" sz="2000" dirty="0"/>
              <a:t>check digit in the first place should be used to </a:t>
            </a:r>
            <a:r>
              <a:rPr lang="en-US" sz="2000" dirty="0" smtClean="0"/>
              <a:t>check the check digit when the identification number is input.</a:t>
            </a:r>
            <a:endParaRPr lang="en-US" sz="2000" dirty="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TextBox 9"/>
          <p:cNvSpPr txBox="1"/>
          <p:nvPr/>
        </p:nvSpPr>
        <p:spPr>
          <a:xfrm>
            <a:off x="3083997"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3059832" y="1124744"/>
            <a:ext cx="5904656" cy="5598456"/>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800" dirty="0"/>
          </a:p>
          <a:p>
            <a:pPr marL="276225" indent="-276225">
              <a:buClr>
                <a:srgbClr val="C00000"/>
              </a:buClr>
              <a:buFont typeface="Wingdings" panose="05000000000000000000" pitchFamily="2" charset="2"/>
              <a:buChar char="§"/>
            </a:pPr>
            <a:r>
              <a:rPr lang="en-US" sz="1940" dirty="0"/>
              <a:t>The Unique Product Code </a:t>
            </a:r>
            <a:r>
              <a:rPr lang="en-US" sz="1940" dirty="0" smtClean="0"/>
              <a:t/>
            </a:r>
            <a:br>
              <a:rPr lang="en-US" sz="1940" dirty="0" smtClean="0"/>
            </a:br>
            <a:r>
              <a:rPr lang="en-US" sz="1940" dirty="0" smtClean="0"/>
              <a:t>(</a:t>
            </a:r>
            <a:r>
              <a:rPr lang="en-US" sz="1940" dirty="0"/>
              <a:t>UPC) check digit is </a:t>
            </a:r>
            <a:r>
              <a:rPr lang="en-US" sz="1940" dirty="0" smtClean="0"/>
              <a:t>used </a:t>
            </a:r>
            <a:br>
              <a:rPr lang="en-US" sz="1940" dirty="0" smtClean="0"/>
            </a:br>
            <a:r>
              <a:rPr lang="en-US" sz="1940" dirty="0" smtClean="0"/>
              <a:t>with </a:t>
            </a:r>
            <a:r>
              <a:rPr lang="en-US" sz="1940" dirty="0"/>
              <a:t>13 digit barcodes. It is </a:t>
            </a:r>
            <a:r>
              <a:rPr lang="en-US" sz="1940" dirty="0" smtClean="0"/>
              <a:t/>
            </a:r>
            <a:br>
              <a:rPr lang="en-US" sz="1940" dirty="0" smtClean="0"/>
            </a:br>
            <a:r>
              <a:rPr lang="en-US" sz="1940" dirty="0" smtClean="0"/>
              <a:t>the </a:t>
            </a:r>
            <a:r>
              <a:rPr lang="en-US" sz="1940" dirty="0"/>
              <a:t>last digit shown </a:t>
            </a:r>
            <a:r>
              <a:rPr lang="en-US" sz="1940" dirty="0" smtClean="0"/>
              <a:t>on a </a:t>
            </a:r>
            <a:br>
              <a:rPr lang="en-US" sz="1940" dirty="0" smtClean="0"/>
            </a:br>
            <a:r>
              <a:rPr lang="en-US" sz="1940" dirty="0" smtClean="0"/>
              <a:t>barcode</a:t>
            </a:r>
            <a:r>
              <a:rPr lang="en-US" sz="1940" dirty="0"/>
              <a:t>. The algorithm for </a:t>
            </a:r>
            <a:r>
              <a:rPr lang="en-US" sz="1940" dirty="0" smtClean="0"/>
              <a:t/>
            </a:r>
            <a:br>
              <a:rPr lang="en-US" sz="1940" dirty="0" smtClean="0"/>
            </a:br>
            <a:r>
              <a:rPr lang="en-US" sz="1940" dirty="0" smtClean="0"/>
              <a:t>calculating </a:t>
            </a:r>
            <a:r>
              <a:rPr lang="en-US" sz="1940" dirty="0"/>
              <a:t>the </a:t>
            </a:r>
            <a:r>
              <a:rPr lang="en-US" sz="1940" dirty="0" smtClean="0"/>
              <a:t>check digit </a:t>
            </a:r>
            <a:br>
              <a:rPr lang="en-US" sz="1940" dirty="0" smtClean="0"/>
            </a:br>
            <a:r>
              <a:rPr lang="en-US" sz="1940" dirty="0" smtClean="0"/>
              <a:t>is</a:t>
            </a:r>
            <a:r>
              <a:rPr lang="en-US" sz="1940" dirty="0"/>
              <a:t>:</a:t>
            </a:r>
          </a:p>
          <a:p>
            <a:pPr marL="620713" indent="-342900">
              <a:buClr>
                <a:srgbClr val="C00000"/>
              </a:buClr>
              <a:buFont typeface="+mj-lt"/>
              <a:buAutoNum type="arabicPeriod"/>
            </a:pPr>
            <a:r>
              <a:rPr lang="en-US" sz="1940" dirty="0" smtClean="0"/>
              <a:t>Add </a:t>
            </a:r>
            <a:r>
              <a:rPr lang="en-US" sz="1940" dirty="0"/>
              <a:t>all the digits in even </a:t>
            </a:r>
            <a:r>
              <a:rPr lang="en-US" sz="1940" dirty="0" smtClean="0"/>
              <a:t/>
            </a:r>
            <a:br>
              <a:rPr lang="en-US" sz="1940" dirty="0" smtClean="0"/>
            </a:br>
            <a:r>
              <a:rPr lang="en-US" sz="1940" dirty="0" smtClean="0"/>
              <a:t>numbered </a:t>
            </a:r>
            <a:r>
              <a:rPr lang="en-US" sz="1940" dirty="0"/>
              <a:t>positions together.</a:t>
            </a:r>
          </a:p>
          <a:p>
            <a:pPr marL="620713" indent="-342900">
              <a:buClr>
                <a:srgbClr val="C00000"/>
              </a:buClr>
              <a:buFont typeface="+mj-lt"/>
              <a:buAutoNum type="arabicPeriod"/>
            </a:pPr>
            <a:r>
              <a:rPr lang="en-US" sz="1940" dirty="0" smtClean="0"/>
              <a:t>Multiply </a:t>
            </a:r>
            <a:r>
              <a:rPr lang="en-US" sz="1940" dirty="0"/>
              <a:t>the result (1) above by 3.</a:t>
            </a:r>
          </a:p>
          <a:p>
            <a:pPr marL="620713" indent="-342900">
              <a:buClr>
                <a:srgbClr val="C00000"/>
              </a:buClr>
              <a:buFont typeface="+mj-lt"/>
              <a:buAutoNum type="arabicPeriod"/>
            </a:pPr>
            <a:r>
              <a:rPr lang="en-US" sz="1940" dirty="0" smtClean="0"/>
              <a:t>Add </a:t>
            </a:r>
            <a:r>
              <a:rPr lang="en-US" sz="1940" dirty="0"/>
              <a:t>all the digits in odd numbered positions together.</a:t>
            </a:r>
          </a:p>
          <a:p>
            <a:pPr marL="620713" indent="-342900">
              <a:buClr>
                <a:srgbClr val="C00000"/>
              </a:buClr>
              <a:buFont typeface="+mj-lt"/>
              <a:buAutoNum type="arabicPeriod"/>
            </a:pPr>
            <a:r>
              <a:rPr lang="en-US" sz="1940" dirty="0" smtClean="0"/>
              <a:t>Add </a:t>
            </a:r>
            <a:r>
              <a:rPr lang="en-US" sz="1940" dirty="0"/>
              <a:t>results (2) and (3) together.</a:t>
            </a:r>
          </a:p>
          <a:p>
            <a:pPr marL="620713" indent="-342900">
              <a:buClr>
                <a:srgbClr val="C00000"/>
              </a:buClr>
              <a:buFont typeface="+mj-lt"/>
              <a:buAutoNum type="arabicPeriod"/>
            </a:pPr>
            <a:r>
              <a:rPr lang="en-US" sz="1940" dirty="0" smtClean="0"/>
              <a:t>Divide </a:t>
            </a:r>
            <a:r>
              <a:rPr lang="en-US" sz="1940" dirty="0"/>
              <a:t>the result (4) above by 10.</a:t>
            </a:r>
          </a:p>
          <a:p>
            <a:pPr marL="620713" indent="-342900">
              <a:buClr>
                <a:srgbClr val="C00000"/>
              </a:buClr>
              <a:buFont typeface="+mj-lt"/>
              <a:buAutoNum type="arabicPeriod"/>
            </a:pPr>
            <a:r>
              <a:rPr lang="en-US" sz="1940" dirty="0" smtClean="0"/>
              <a:t>Calculate </a:t>
            </a:r>
            <a:r>
              <a:rPr lang="en-US" sz="1940" dirty="0"/>
              <a:t>the remainder (modulo 10) of result (5) above.</a:t>
            </a:r>
          </a:p>
          <a:p>
            <a:pPr marL="620713" indent="-342900">
              <a:buClr>
                <a:srgbClr val="C00000"/>
              </a:buClr>
              <a:buFont typeface="+mj-lt"/>
              <a:buAutoNum type="arabicPeriod"/>
            </a:pPr>
            <a:r>
              <a:rPr lang="en-US" sz="1940" dirty="0" smtClean="0"/>
              <a:t>Subtract </a:t>
            </a:r>
            <a:r>
              <a:rPr lang="en-US" sz="1940" dirty="0"/>
              <a:t>(6) above from 10</a:t>
            </a:r>
            <a:r>
              <a:rPr lang="en-US" sz="1940" dirty="0" smtClean="0"/>
              <a:t>.</a:t>
            </a:r>
            <a:endParaRPr lang="en-US" sz="194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72200" y="1165105"/>
            <a:ext cx="2520280" cy="1894364"/>
          </a:xfrm>
          <a:prstGeom prst="rect">
            <a:avLst/>
          </a:prstGeom>
        </p:spPr>
      </p:pic>
      <p:sp>
        <p:nvSpPr>
          <p:cNvPr id="6" name="Rectangle 5"/>
          <p:cNvSpPr/>
          <p:nvPr/>
        </p:nvSpPr>
        <p:spPr>
          <a:xfrm>
            <a:off x="6372200" y="3028602"/>
            <a:ext cx="2520280" cy="584775"/>
          </a:xfrm>
          <a:prstGeom prst="rect">
            <a:avLst/>
          </a:prstGeom>
        </p:spPr>
        <p:txBody>
          <a:bodyPr wrap="square">
            <a:spAutoFit/>
          </a:bodyPr>
          <a:lstStyle/>
          <a:p>
            <a:r>
              <a:rPr lang="fr-FR" sz="1600" b="1" dirty="0" smtClean="0">
                <a:latin typeface="Arial" panose="020B0604020202020204" pitchFamily="34" charset="0"/>
                <a:cs typeface="Arial" panose="020B0604020202020204" pitchFamily="34" charset="0"/>
              </a:rPr>
              <a:t>Figure </a:t>
            </a:r>
            <a:r>
              <a:rPr lang="fr-FR" sz="1600" b="1" dirty="0">
                <a:latin typeface="Arial" panose="020B0604020202020204" pitchFamily="34" charset="0"/>
                <a:cs typeface="Arial" panose="020B0604020202020204" pitchFamily="34" charset="0"/>
              </a:rPr>
              <a:t>1.23 - </a:t>
            </a:r>
            <a:r>
              <a:rPr lang="fr-FR" sz="1600" dirty="0">
                <a:latin typeface="Arial" panose="020B0604020202020204" pitchFamily="34" charset="0"/>
                <a:cs typeface="Arial" panose="020B0604020202020204" pitchFamily="34" charset="0"/>
              </a:rPr>
              <a:t>Unique Product Code check digit.</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8442603"/>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TextBox 9"/>
          <p:cNvSpPr txBox="1"/>
          <p:nvPr/>
        </p:nvSpPr>
        <p:spPr>
          <a:xfrm>
            <a:off x="203677"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12968" cy="5598456"/>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800" dirty="0"/>
          </a:p>
          <a:p>
            <a:pPr>
              <a:buClr>
                <a:srgbClr val="C00000"/>
              </a:buClr>
            </a:pPr>
            <a:r>
              <a:rPr lang="en-US" sz="1940" b="1" dirty="0"/>
              <a:t>Valid example</a:t>
            </a:r>
          </a:p>
          <a:p>
            <a:pPr marL="276225" indent="-276225">
              <a:buClr>
                <a:srgbClr val="C00000"/>
              </a:buClr>
              <a:buFont typeface="Wingdings" panose="05000000000000000000" pitchFamily="2" charset="2"/>
              <a:buChar char="§"/>
            </a:pPr>
            <a:r>
              <a:rPr lang="en-US" sz="1940" dirty="0"/>
              <a:t>In this example, the International Standard Book </a:t>
            </a:r>
            <a:r>
              <a:rPr lang="en-US" sz="1940" dirty="0" smtClean="0"/>
              <a:t/>
            </a:r>
            <a:br>
              <a:rPr lang="en-US" sz="1940" dirty="0" smtClean="0"/>
            </a:br>
            <a:r>
              <a:rPr lang="en-US" sz="1940" dirty="0" smtClean="0"/>
              <a:t>Number </a:t>
            </a:r>
            <a:r>
              <a:rPr lang="en-US" sz="1940" dirty="0"/>
              <a:t>(ISBN) is 978095734041-1 where the last </a:t>
            </a:r>
            <a:r>
              <a:rPr lang="en-US" sz="1940" dirty="0" smtClean="0"/>
              <a:t/>
            </a:r>
            <a:br>
              <a:rPr lang="en-US" sz="1940" dirty="0" smtClean="0"/>
            </a:br>
            <a:r>
              <a:rPr lang="en-US" sz="1940" dirty="0" smtClean="0"/>
              <a:t>1 </a:t>
            </a:r>
            <a:r>
              <a:rPr lang="en-US" sz="1940" dirty="0"/>
              <a:t>is the check digit. To calculate the check digit, the </a:t>
            </a:r>
            <a:r>
              <a:rPr lang="en-US" sz="1940" dirty="0" smtClean="0"/>
              <a:t/>
            </a:r>
            <a:br>
              <a:rPr lang="en-US" sz="1940" dirty="0" smtClean="0"/>
            </a:br>
            <a:r>
              <a:rPr lang="en-US" sz="1940" dirty="0" smtClean="0"/>
              <a:t>following algorithm </a:t>
            </a:r>
            <a:r>
              <a:rPr lang="en-US" sz="1940" dirty="0"/>
              <a:t>is performed on the ISBN </a:t>
            </a:r>
            <a:r>
              <a:rPr lang="en-US" sz="1940" dirty="0" smtClean="0"/>
              <a:t/>
            </a:r>
            <a:br>
              <a:rPr lang="en-US" sz="1940" dirty="0" smtClean="0"/>
            </a:br>
            <a:r>
              <a:rPr lang="en-US" sz="1940" dirty="0" smtClean="0"/>
              <a:t>(</a:t>
            </a:r>
            <a:r>
              <a:rPr lang="en-US" sz="1940" dirty="0"/>
              <a:t>excluding check digit):</a:t>
            </a:r>
          </a:p>
          <a:p>
            <a:pPr marL="723900" indent="-361950">
              <a:buClr>
                <a:srgbClr val="C00000"/>
              </a:buClr>
              <a:buFont typeface="+mj-lt"/>
              <a:buAutoNum type="arabicPeriod"/>
            </a:pPr>
            <a:r>
              <a:rPr lang="en-US" sz="1940" dirty="0" smtClean="0"/>
              <a:t>Add </a:t>
            </a:r>
            <a:r>
              <a:rPr lang="en-US" sz="1940" dirty="0"/>
              <a:t>all the digits in even numbered positions </a:t>
            </a:r>
            <a:r>
              <a:rPr lang="en-US" sz="1940" dirty="0" smtClean="0"/>
              <a:t/>
            </a:r>
            <a:br>
              <a:rPr lang="en-US" sz="1940" dirty="0" smtClean="0"/>
            </a:br>
            <a:r>
              <a:rPr lang="en-US" sz="1940" dirty="0" smtClean="0"/>
              <a:t>together (978095734041</a:t>
            </a:r>
            <a:r>
              <a:rPr lang="en-US" sz="1940" dirty="0"/>
              <a:t>) </a:t>
            </a:r>
            <a:r>
              <a:rPr lang="en-US" sz="1940" dirty="0" smtClean="0"/>
              <a:t>: 7 </a:t>
            </a:r>
            <a:r>
              <a:rPr lang="en-US" sz="1940" dirty="0"/>
              <a:t>+ 0 + 5 + 3 + 0+ </a:t>
            </a:r>
            <a:r>
              <a:rPr lang="en-US" sz="1940" dirty="0" smtClean="0"/>
              <a:t>1 </a:t>
            </a:r>
            <a:r>
              <a:rPr lang="en-US" sz="1940" dirty="0"/>
              <a:t>= </a:t>
            </a:r>
            <a:r>
              <a:rPr lang="en-US" sz="1940" b="1" dirty="0">
                <a:solidFill>
                  <a:srgbClr val="F53939"/>
                </a:solidFill>
              </a:rPr>
              <a:t>16</a:t>
            </a:r>
            <a:r>
              <a:rPr lang="en-US" sz="1940" dirty="0"/>
              <a:t>.</a:t>
            </a:r>
          </a:p>
          <a:p>
            <a:pPr marL="723900" indent="-361950">
              <a:buClr>
                <a:srgbClr val="C00000"/>
              </a:buClr>
              <a:buFont typeface="+mj-lt"/>
              <a:buAutoNum type="arabicPeriod"/>
            </a:pPr>
            <a:r>
              <a:rPr lang="en-US" sz="1940" dirty="0" smtClean="0"/>
              <a:t>Multiply </a:t>
            </a:r>
            <a:r>
              <a:rPr lang="en-US" sz="1940" dirty="0"/>
              <a:t>result (1) above by </a:t>
            </a:r>
            <a:r>
              <a:rPr lang="en-US" sz="1940" dirty="0" smtClean="0"/>
              <a:t>3 : 16 </a:t>
            </a:r>
            <a:r>
              <a:rPr lang="en-US" sz="1940" dirty="0"/>
              <a:t>x 3 = </a:t>
            </a:r>
            <a:r>
              <a:rPr lang="en-US" sz="1940" b="1" dirty="0">
                <a:solidFill>
                  <a:srgbClr val="F53939"/>
                </a:solidFill>
              </a:rPr>
              <a:t>48</a:t>
            </a:r>
            <a:r>
              <a:rPr lang="en-US" sz="1940" dirty="0"/>
              <a:t>.</a:t>
            </a:r>
          </a:p>
          <a:p>
            <a:pPr marL="723900" indent="-361950">
              <a:buClr>
                <a:srgbClr val="C00000"/>
              </a:buClr>
              <a:buFont typeface="+mj-lt"/>
              <a:buAutoNum type="arabicPeriod"/>
            </a:pPr>
            <a:r>
              <a:rPr lang="en-US" sz="1940" dirty="0" smtClean="0"/>
              <a:t>Add </a:t>
            </a:r>
            <a:r>
              <a:rPr lang="en-US" sz="1940" dirty="0"/>
              <a:t>all the digits in odd numbered positions together (978095734041) :9 + 8 + 9 + 7 + 4 + 4 = </a:t>
            </a:r>
            <a:r>
              <a:rPr lang="en-US" sz="1940" b="1" dirty="0">
                <a:solidFill>
                  <a:srgbClr val="F53939"/>
                </a:solidFill>
              </a:rPr>
              <a:t>41</a:t>
            </a:r>
            <a:r>
              <a:rPr lang="en-US" sz="1940" dirty="0"/>
              <a:t>.</a:t>
            </a:r>
          </a:p>
          <a:p>
            <a:pPr marL="723900" indent="-361950">
              <a:buClr>
                <a:srgbClr val="C00000"/>
              </a:buClr>
              <a:buFont typeface="+mj-lt"/>
              <a:buAutoNum type="arabicPeriod"/>
            </a:pPr>
            <a:r>
              <a:rPr lang="en-US" sz="1940" dirty="0" smtClean="0"/>
              <a:t>Add </a:t>
            </a:r>
            <a:r>
              <a:rPr lang="en-US" sz="1940" dirty="0"/>
              <a:t>results (2) and (3) together: 48 + 41 = </a:t>
            </a:r>
            <a:r>
              <a:rPr lang="en-US" sz="1940" dirty="0">
                <a:solidFill>
                  <a:srgbClr val="F53939"/>
                </a:solidFill>
              </a:rPr>
              <a:t>89</a:t>
            </a:r>
            <a:r>
              <a:rPr lang="en-US" sz="1940" dirty="0"/>
              <a:t>.</a:t>
            </a:r>
          </a:p>
          <a:p>
            <a:pPr marL="723900" indent="-361950">
              <a:buClr>
                <a:srgbClr val="C00000"/>
              </a:buClr>
              <a:buFont typeface="+mj-lt"/>
              <a:buAutoNum type="arabicPeriod"/>
            </a:pPr>
            <a:r>
              <a:rPr lang="en-US" sz="1940" dirty="0" smtClean="0"/>
              <a:t>Divide </a:t>
            </a:r>
            <a:r>
              <a:rPr lang="en-US" sz="1940" dirty="0"/>
              <a:t>the result (4) above by </a:t>
            </a:r>
            <a:r>
              <a:rPr lang="en-US" sz="1940" dirty="0" smtClean="0"/>
              <a:t>10 : 89 ÷ 10 </a:t>
            </a:r>
            <a:r>
              <a:rPr lang="en-US" sz="1940" dirty="0"/>
              <a:t>= </a:t>
            </a:r>
            <a:r>
              <a:rPr lang="en-US" sz="1940" b="1" dirty="0">
                <a:solidFill>
                  <a:srgbClr val="F53939"/>
                </a:solidFill>
              </a:rPr>
              <a:t>8.9</a:t>
            </a:r>
            <a:r>
              <a:rPr lang="en-US" sz="1940" dirty="0" smtClean="0"/>
              <a:t>.</a:t>
            </a:r>
          </a:p>
          <a:p>
            <a:pPr marL="723900" indent="-361950">
              <a:buClr>
                <a:srgbClr val="C00000"/>
              </a:buClr>
              <a:buFont typeface="+mj-lt"/>
              <a:buAutoNum type="arabicPeriod"/>
            </a:pPr>
            <a:r>
              <a:rPr lang="en-US" sz="1940" dirty="0" smtClean="0"/>
              <a:t>Calculate </a:t>
            </a:r>
            <a:r>
              <a:rPr lang="en-US" sz="1940" dirty="0"/>
              <a:t>the remainder (modulo 10) of result (5) above: 89 MOD 10 = 9.</a:t>
            </a:r>
          </a:p>
          <a:p>
            <a:pPr marL="723900" indent="-361950">
              <a:buClr>
                <a:srgbClr val="C00000"/>
              </a:buClr>
              <a:buFont typeface="+mj-lt"/>
              <a:buAutoNum type="arabicPeriod"/>
            </a:pPr>
            <a:r>
              <a:rPr lang="en-US" sz="1940" dirty="0" smtClean="0"/>
              <a:t>Subtract </a:t>
            </a:r>
            <a:r>
              <a:rPr lang="en-US" sz="1940" dirty="0"/>
              <a:t>(6) above from </a:t>
            </a:r>
            <a:r>
              <a:rPr lang="en-US" sz="1940" dirty="0" smtClean="0"/>
              <a:t>10 : 10-9 </a:t>
            </a:r>
            <a:r>
              <a:rPr lang="en-US" sz="1940" dirty="0"/>
              <a:t>= </a:t>
            </a:r>
            <a:r>
              <a:rPr lang="en-US" sz="1940" b="1" dirty="0">
                <a:solidFill>
                  <a:srgbClr val="F53939"/>
                </a:solidFill>
              </a:rPr>
              <a:t>1</a:t>
            </a:r>
            <a:r>
              <a:rPr lang="en-US" sz="1940" dirty="0"/>
              <a:t>.</a:t>
            </a:r>
          </a:p>
          <a:p>
            <a:pPr marL="723900" indent="-361950">
              <a:buClr>
                <a:srgbClr val="C00000"/>
              </a:buClr>
              <a:buFont typeface="+mj-lt"/>
              <a:buAutoNum type="arabicPeriod"/>
            </a:pPr>
            <a:r>
              <a:rPr lang="en-US" sz="1940" dirty="0"/>
              <a:t>The result of the algorithm is </a:t>
            </a:r>
            <a:r>
              <a:rPr lang="en-US" sz="1940" b="1" dirty="0">
                <a:solidFill>
                  <a:srgbClr val="F53939"/>
                </a:solidFill>
              </a:rPr>
              <a:t>1</a:t>
            </a:r>
            <a:r>
              <a:rPr lang="en-US" sz="1940" dirty="0"/>
              <a:t>.</a:t>
            </a:r>
            <a:endParaRPr lang="en-US" sz="1940"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72200" y="1165105"/>
            <a:ext cx="2520280" cy="1894364"/>
          </a:xfrm>
          <a:prstGeom prst="rect">
            <a:avLst/>
          </a:prstGeom>
        </p:spPr>
      </p:pic>
      <p:sp>
        <p:nvSpPr>
          <p:cNvPr id="6" name="Rectangle 5"/>
          <p:cNvSpPr/>
          <p:nvPr/>
        </p:nvSpPr>
        <p:spPr>
          <a:xfrm>
            <a:off x="6372200" y="3028602"/>
            <a:ext cx="2520280" cy="584775"/>
          </a:xfrm>
          <a:prstGeom prst="rect">
            <a:avLst/>
          </a:prstGeom>
        </p:spPr>
        <p:txBody>
          <a:bodyPr wrap="square">
            <a:spAutoFit/>
          </a:bodyPr>
          <a:lstStyle/>
          <a:p>
            <a:r>
              <a:rPr lang="fr-FR" sz="1600" b="1" dirty="0" smtClean="0">
                <a:latin typeface="Arial" panose="020B0604020202020204" pitchFamily="34" charset="0"/>
                <a:cs typeface="Arial" panose="020B0604020202020204" pitchFamily="34" charset="0"/>
              </a:rPr>
              <a:t>Figure </a:t>
            </a:r>
            <a:r>
              <a:rPr lang="fr-FR" sz="1600" b="1" dirty="0">
                <a:latin typeface="Arial" panose="020B0604020202020204" pitchFamily="34" charset="0"/>
                <a:cs typeface="Arial" panose="020B0604020202020204" pitchFamily="34" charset="0"/>
              </a:rPr>
              <a:t>1.23 - </a:t>
            </a:r>
            <a:r>
              <a:rPr lang="fr-FR" sz="1600" dirty="0">
                <a:latin typeface="Arial" panose="020B0604020202020204" pitchFamily="34" charset="0"/>
                <a:cs typeface="Arial" panose="020B0604020202020204" pitchFamily="34" charset="0"/>
              </a:rPr>
              <a:t>Unique Product Code check digit.</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0413499"/>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20</a:t>
            </a:r>
            <a:endParaRPr lang="en-GB" sz="1200" b="1" dirty="0">
              <a:latin typeface="Arial" panose="020B0604020202020204" pitchFamily="34" charset="0"/>
              <a:cs typeface="Arial" panose="020B0604020202020204" pitchFamily="34" charset="0"/>
            </a:endParaRPr>
          </a:p>
        </p:txBody>
      </p:sp>
      <p:sp>
        <p:nvSpPr>
          <p:cNvPr id="10" name="TextBox 9"/>
          <p:cNvSpPr txBox="1"/>
          <p:nvPr/>
        </p:nvSpPr>
        <p:spPr>
          <a:xfrm>
            <a:off x="203677" y="1124744"/>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12968" cy="5299912"/>
          </a:xfrm>
          <a:prstGeom prst="rect">
            <a:avLst/>
          </a:prstGeom>
          <a:noFill/>
          <a:ln w="57150">
            <a:solidFill>
              <a:schemeClr val="accent6">
                <a:lumMod val="75000"/>
              </a:schemeClr>
            </a:solidFill>
          </a:ln>
        </p:spPr>
        <p:txBody>
          <a:bodyPr wrap="square" numCol="1" rtlCol="0">
            <a:spAutoFit/>
          </a:bodyPr>
          <a:lstStyle/>
          <a:p>
            <a:pPr>
              <a:buClr>
                <a:srgbClr val="C00000"/>
              </a:buClr>
            </a:pPr>
            <a:endParaRPr lang="en-GB" sz="2800" dirty="0"/>
          </a:p>
          <a:p>
            <a:pPr>
              <a:buClr>
                <a:srgbClr val="C00000"/>
              </a:buClr>
            </a:pPr>
            <a:r>
              <a:rPr lang="en-US" sz="1940" b="1" dirty="0"/>
              <a:t>Invalid example</a:t>
            </a:r>
          </a:p>
          <a:p>
            <a:pPr marL="276225" indent="-276225">
              <a:buClr>
                <a:srgbClr val="C00000"/>
              </a:buClr>
              <a:buFont typeface="Wingdings" panose="05000000000000000000" pitchFamily="2" charset="2"/>
              <a:buChar char="§"/>
            </a:pPr>
            <a:r>
              <a:rPr lang="en-US" sz="1940" dirty="0"/>
              <a:t>In this example, the ISBN has been entered </a:t>
            </a:r>
            <a:r>
              <a:rPr lang="en-US" sz="1940" dirty="0" smtClean="0"/>
              <a:t/>
            </a:r>
            <a:br>
              <a:rPr lang="en-US" sz="1940" dirty="0" smtClean="0"/>
            </a:br>
            <a:r>
              <a:rPr lang="en-US" sz="1940" dirty="0" smtClean="0"/>
              <a:t>incorrectly </a:t>
            </a:r>
            <a:r>
              <a:rPr lang="en-US" sz="1940" dirty="0"/>
              <a:t>as two numbers have been transposed </a:t>
            </a:r>
            <a:r>
              <a:rPr lang="en-US" sz="1940" dirty="0" smtClean="0"/>
              <a:t/>
            </a:r>
            <a:br>
              <a:rPr lang="en-US" sz="1940" dirty="0" smtClean="0"/>
            </a:br>
            <a:r>
              <a:rPr lang="en-US" sz="1940" dirty="0" smtClean="0"/>
              <a:t>(</a:t>
            </a:r>
            <a:r>
              <a:rPr lang="en-US" sz="1940" dirty="0"/>
              <a:t>7 and 3) accidentally: 978095374041-1.</a:t>
            </a:r>
          </a:p>
          <a:p>
            <a:pPr marL="620713" indent="-344488">
              <a:buClr>
                <a:srgbClr val="C00000"/>
              </a:buClr>
              <a:buFont typeface="+mj-lt"/>
              <a:buAutoNum type="arabicPeriod"/>
            </a:pPr>
            <a:r>
              <a:rPr lang="en-US" sz="1940" dirty="0" smtClean="0"/>
              <a:t>Add </a:t>
            </a:r>
            <a:r>
              <a:rPr lang="en-US" sz="1940" dirty="0"/>
              <a:t>all the digits in even numbered positions </a:t>
            </a:r>
            <a:r>
              <a:rPr lang="en-US" sz="1940" dirty="0" smtClean="0"/>
              <a:t/>
            </a:r>
            <a:br>
              <a:rPr lang="en-US" sz="1940" dirty="0" smtClean="0"/>
            </a:br>
            <a:r>
              <a:rPr lang="en-US" sz="1940" dirty="0" smtClean="0"/>
              <a:t>together(978095374041</a:t>
            </a:r>
            <a:r>
              <a:rPr lang="en-US" sz="1940" dirty="0"/>
              <a:t>) :</a:t>
            </a:r>
            <a:r>
              <a:rPr lang="en-US" sz="1940" dirty="0" smtClean="0"/>
              <a:t>7+0+5+7+0+1 </a:t>
            </a:r>
            <a:r>
              <a:rPr lang="en-US" sz="1940" dirty="0"/>
              <a:t>= </a:t>
            </a:r>
            <a:r>
              <a:rPr lang="en-US" sz="1940" b="1" dirty="0">
                <a:solidFill>
                  <a:srgbClr val="F53939"/>
                </a:solidFill>
              </a:rPr>
              <a:t>20</a:t>
            </a:r>
            <a:r>
              <a:rPr lang="en-US" sz="1940" dirty="0"/>
              <a:t>.</a:t>
            </a:r>
          </a:p>
          <a:p>
            <a:pPr marL="620713" indent="-344488">
              <a:buClr>
                <a:srgbClr val="C00000"/>
              </a:buClr>
              <a:buFont typeface="+mj-lt"/>
              <a:buAutoNum type="arabicPeriod"/>
              <a:tabLst>
                <a:tab pos="7350125" algn="l"/>
              </a:tabLst>
            </a:pPr>
            <a:r>
              <a:rPr lang="en-US" sz="1940" dirty="0" smtClean="0"/>
              <a:t>Multiply </a:t>
            </a:r>
            <a:r>
              <a:rPr lang="en-US" sz="1940" dirty="0"/>
              <a:t>result (1) above by </a:t>
            </a:r>
            <a:r>
              <a:rPr lang="en-US" sz="1940" dirty="0" smtClean="0"/>
              <a:t>3 : </a:t>
            </a:r>
            <a:r>
              <a:rPr lang="en-US" sz="1940" dirty="0"/>
              <a:t>20 x 3 = </a:t>
            </a:r>
            <a:r>
              <a:rPr lang="en-US" sz="1940" b="1" dirty="0">
                <a:solidFill>
                  <a:srgbClr val="F53939"/>
                </a:solidFill>
              </a:rPr>
              <a:t>60</a:t>
            </a:r>
            <a:r>
              <a:rPr lang="en-US" sz="1940" dirty="0"/>
              <a:t>.</a:t>
            </a:r>
          </a:p>
          <a:p>
            <a:pPr marL="620713" indent="-344488">
              <a:buClr>
                <a:srgbClr val="C00000"/>
              </a:buClr>
              <a:buFont typeface="+mj-lt"/>
              <a:buAutoNum type="arabicPeriod"/>
            </a:pPr>
            <a:r>
              <a:rPr lang="en-US" sz="1940" dirty="0" smtClean="0"/>
              <a:t>Add </a:t>
            </a:r>
            <a:r>
              <a:rPr lang="en-US" sz="1940" dirty="0"/>
              <a:t>all the digits in odd numbered positions together (978095374041) </a:t>
            </a:r>
            <a:r>
              <a:rPr lang="en-US" sz="1940" dirty="0" smtClean="0"/>
              <a:t>: 9 </a:t>
            </a:r>
            <a:r>
              <a:rPr lang="en-US" sz="1940" dirty="0"/>
              <a:t>+ 8 + 9 + 3 + 4 + 4 = </a:t>
            </a:r>
            <a:r>
              <a:rPr lang="en-US" sz="1940" b="1" dirty="0">
                <a:solidFill>
                  <a:srgbClr val="F53939"/>
                </a:solidFill>
              </a:rPr>
              <a:t>37</a:t>
            </a:r>
            <a:r>
              <a:rPr lang="en-US" sz="1940" dirty="0"/>
              <a:t>.</a:t>
            </a:r>
          </a:p>
          <a:p>
            <a:pPr marL="620713" indent="-344488">
              <a:buClr>
                <a:srgbClr val="C00000"/>
              </a:buClr>
              <a:buFont typeface="+mj-lt"/>
              <a:buAutoNum type="arabicPeriod"/>
            </a:pPr>
            <a:r>
              <a:rPr lang="en-US" sz="1940" dirty="0" smtClean="0"/>
              <a:t>Add </a:t>
            </a:r>
            <a:r>
              <a:rPr lang="en-US" sz="1940" dirty="0"/>
              <a:t>results (2) and (3) together: 60 + 37 = </a:t>
            </a:r>
            <a:r>
              <a:rPr lang="en-US" sz="1940" b="1" dirty="0">
                <a:solidFill>
                  <a:srgbClr val="F53939"/>
                </a:solidFill>
              </a:rPr>
              <a:t>97</a:t>
            </a:r>
            <a:r>
              <a:rPr lang="en-US" sz="1940" dirty="0"/>
              <a:t>.</a:t>
            </a:r>
          </a:p>
          <a:p>
            <a:pPr marL="620713" indent="-344488">
              <a:buClr>
                <a:srgbClr val="C00000"/>
              </a:buClr>
              <a:buFont typeface="+mj-lt"/>
              <a:buAutoNum type="arabicPeriod"/>
            </a:pPr>
            <a:r>
              <a:rPr lang="en-US" sz="1940" dirty="0" smtClean="0"/>
              <a:t>Divide </a:t>
            </a:r>
            <a:r>
              <a:rPr lang="en-US" sz="1940" dirty="0"/>
              <a:t>the result (4) above by </a:t>
            </a:r>
            <a:r>
              <a:rPr lang="en-US" sz="1940" dirty="0" smtClean="0"/>
              <a:t>10 : 97 </a:t>
            </a:r>
            <a:r>
              <a:rPr lang="en-US" sz="1940" dirty="0"/>
              <a:t>÷ </a:t>
            </a:r>
            <a:r>
              <a:rPr lang="en-US" sz="1940" dirty="0" smtClean="0"/>
              <a:t>10 </a:t>
            </a:r>
            <a:r>
              <a:rPr lang="en-US" sz="1940" dirty="0"/>
              <a:t>= 9.7.</a:t>
            </a:r>
          </a:p>
          <a:p>
            <a:pPr marL="620713" indent="-344488">
              <a:buClr>
                <a:srgbClr val="C00000"/>
              </a:buClr>
              <a:buFont typeface="+mj-lt"/>
              <a:buAutoNum type="arabicPeriod"/>
            </a:pPr>
            <a:r>
              <a:rPr lang="en-US" sz="1940" dirty="0" smtClean="0"/>
              <a:t>Calculate </a:t>
            </a:r>
            <a:r>
              <a:rPr lang="en-US" sz="1940" dirty="0"/>
              <a:t>the remainder (modulo 10) of result (5) above: 97 MOD 10 = </a:t>
            </a:r>
            <a:r>
              <a:rPr lang="en-US" sz="1940" b="1" dirty="0">
                <a:solidFill>
                  <a:srgbClr val="F53939"/>
                </a:solidFill>
              </a:rPr>
              <a:t>7</a:t>
            </a:r>
            <a:r>
              <a:rPr lang="en-US" sz="1940" dirty="0" smtClean="0"/>
              <a:t>.</a:t>
            </a:r>
            <a:endParaRPr lang="en-US" sz="1940" dirty="0"/>
          </a:p>
          <a:p>
            <a:pPr marL="620713" indent="-344488">
              <a:buClr>
                <a:srgbClr val="C00000"/>
              </a:buClr>
              <a:buFont typeface="+mj-lt"/>
              <a:buAutoNum type="arabicPeriod"/>
            </a:pPr>
            <a:r>
              <a:rPr lang="en-US" sz="1940" dirty="0" smtClean="0"/>
              <a:t>Subtract </a:t>
            </a:r>
            <a:r>
              <a:rPr lang="en-US" sz="1940" dirty="0"/>
              <a:t>(6) above from </a:t>
            </a:r>
            <a:r>
              <a:rPr lang="en-US" sz="1940" dirty="0" smtClean="0"/>
              <a:t>10 : 10-7 </a:t>
            </a:r>
            <a:r>
              <a:rPr lang="en-US" sz="1940" dirty="0"/>
              <a:t>= </a:t>
            </a:r>
            <a:r>
              <a:rPr lang="en-US" sz="1940" b="1" dirty="0">
                <a:solidFill>
                  <a:srgbClr val="F53939"/>
                </a:solidFill>
              </a:rPr>
              <a:t>3</a:t>
            </a:r>
            <a:r>
              <a:rPr lang="en-US" sz="1940" dirty="0"/>
              <a:t>.</a:t>
            </a:r>
          </a:p>
          <a:p>
            <a:pPr marL="276225" indent="-276225">
              <a:buClr>
                <a:srgbClr val="C00000"/>
              </a:buClr>
              <a:buFont typeface="Wingdings" panose="05000000000000000000" pitchFamily="2" charset="2"/>
              <a:buChar char="§"/>
            </a:pPr>
            <a:r>
              <a:rPr lang="en-US" sz="1940" dirty="0"/>
              <a:t>The result of the algorithm is 3. The result 3 is compared with the check digit of 1 that was entered</a:t>
            </a:r>
            <a:r>
              <a:rPr lang="en-US" sz="1940" dirty="0" smtClean="0"/>
              <a:t>. They do not match. The ISBN entered is invalid.</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00192" y="1165105"/>
            <a:ext cx="2520280" cy="1894364"/>
          </a:xfrm>
          <a:prstGeom prst="rect">
            <a:avLst/>
          </a:prstGeom>
        </p:spPr>
      </p:pic>
      <p:sp>
        <p:nvSpPr>
          <p:cNvPr id="6" name="Rectangle 5"/>
          <p:cNvSpPr/>
          <p:nvPr/>
        </p:nvSpPr>
        <p:spPr>
          <a:xfrm>
            <a:off x="6372200" y="3028602"/>
            <a:ext cx="2520280" cy="584775"/>
          </a:xfrm>
          <a:prstGeom prst="rect">
            <a:avLst/>
          </a:prstGeom>
        </p:spPr>
        <p:txBody>
          <a:bodyPr wrap="square">
            <a:spAutoFit/>
          </a:bodyPr>
          <a:lstStyle/>
          <a:p>
            <a:r>
              <a:rPr lang="fr-FR" sz="1600" b="1" dirty="0" smtClean="0">
                <a:latin typeface="Arial" panose="020B0604020202020204" pitchFamily="34" charset="0"/>
                <a:cs typeface="Arial" panose="020B0604020202020204" pitchFamily="34" charset="0"/>
              </a:rPr>
              <a:t>Figure </a:t>
            </a:r>
            <a:r>
              <a:rPr lang="fr-FR" sz="1600" b="1" dirty="0">
                <a:latin typeface="Arial" panose="020B0604020202020204" pitchFamily="34" charset="0"/>
                <a:cs typeface="Arial" panose="020B0604020202020204" pitchFamily="34" charset="0"/>
              </a:rPr>
              <a:t>1.23 - </a:t>
            </a:r>
            <a:r>
              <a:rPr lang="fr-FR" sz="1600" dirty="0">
                <a:latin typeface="Arial" panose="020B0604020202020204" pitchFamily="34" charset="0"/>
                <a:cs typeface="Arial" panose="020B0604020202020204" pitchFamily="34" charset="0"/>
              </a:rPr>
              <a:t>Unique Product Code check digit.</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079634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5724644"/>
          </a:xfrm>
          <a:prstGeom prst="rect">
            <a:avLst/>
          </a:prstGeom>
        </p:spPr>
        <p:txBody>
          <a:bodyPr wrap="square">
            <a:spAutoFit/>
          </a:bodyPr>
          <a:lstStyle/>
          <a:p>
            <a:pPr marL="285750" indent="-285750">
              <a:buClr>
                <a:srgbClr val="0070C0"/>
              </a:buClr>
              <a:buFont typeface="Wingdings 3" panose="05040102010807070707" pitchFamily="18" charset="2"/>
              <a:buChar char=""/>
            </a:pPr>
            <a:r>
              <a:rPr lang="en-US" sz="1900" dirty="0" smtClean="0"/>
              <a:t>Cambridge </a:t>
            </a:r>
            <a:r>
              <a:rPr lang="en-US" sz="1900" dirty="0"/>
              <a:t>International AS and A Level Information Technology has three assessment objectives:</a:t>
            </a:r>
          </a:p>
          <a:p>
            <a:pPr marL="627063" indent="-285750">
              <a:buClr>
                <a:srgbClr val="0070C0"/>
              </a:buClr>
              <a:buFont typeface="Wingdings" panose="05000000000000000000" pitchFamily="2" charset="2"/>
              <a:buChar char="§"/>
            </a:pPr>
            <a:r>
              <a:rPr lang="en-US" sz="1900" dirty="0"/>
              <a:t>AO1 Recall, select and communicate knowledge and understanding of IT</a:t>
            </a:r>
          </a:p>
          <a:p>
            <a:pPr marL="627063" indent="-285750">
              <a:buClr>
                <a:srgbClr val="0070C0"/>
              </a:buClr>
              <a:buFont typeface="Wingdings" panose="05000000000000000000" pitchFamily="2" charset="2"/>
              <a:buChar char="§"/>
            </a:pPr>
            <a:r>
              <a:rPr lang="en-US" sz="1900" dirty="0"/>
              <a:t>AO2 Apply knowledge, understanding and skills to produce IT-based solutions</a:t>
            </a:r>
          </a:p>
          <a:p>
            <a:pPr marL="627063" indent="-285750">
              <a:buClr>
                <a:srgbClr val="0070C0"/>
              </a:buClr>
              <a:buFont typeface="Wingdings" panose="05000000000000000000" pitchFamily="2" charset="2"/>
              <a:buChar char="§"/>
            </a:pPr>
            <a:r>
              <a:rPr lang="en-US" sz="1900" dirty="0"/>
              <a:t>AO3 Analyse, evaluate, make reasoned judgements and present conclusions</a:t>
            </a:r>
          </a:p>
          <a:p>
            <a:pPr>
              <a:buClr>
                <a:srgbClr val="0070C0"/>
              </a:buClr>
            </a:pPr>
            <a:r>
              <a:rPr lang="en-US" sz="1900" b="1" dirty="0"/>
              <a:t>2.3 Relationship between assessment objectives and components</a:t>
            </a:r>
          </a:p>
          <a:p>
            <a:pPr marL="285750" indent="-285750">
              <a:buClr>
                <a:srgbClr val="0070C0"/>
              </a:buClr>
              <a:buFont typeface="Wingdings 3" panose="05040102010807070707" pitchFamily="18" charset="2"/>
              <a:buChar char=""/>
            </a:pPr>
            <a:r>
              <a:rPr lang="en-US" sz="1900" dirty="0"/>
              <a:t>The approximate weightings allocated to each of the assessment objectives are </a:t>
            </a:r>
            <a:r>
              <a:rPr lang="en-US" sz="1900" dirty="0" err="1"/>
              <a:t>summarised</a:t>
            </a:r>
            <a:r>
              <a:rPr lang="en-US" sz="1900" dirty="0"/>
              <a:t> below</a:t>
            </a:r>
            <a:r>
              <a:rPr lang="en-US" sz="1900" dirty="0" smtClean="0"/>
              <a:t>.</a:t>
            </a:r>
          </a:p>
          <a:p>
            <a:pPr marL="285750" indent="-285750">
              <a:buClr>
                <a:srgbClr val="0070C0"/>
              </a:buClr>
              <a:buFont typeface="Wingdings 3" panose="05040102010807070707" pitchFamily="18" charset="2"/>
              <a:buChar char=""/>
            </a:pPr>
            <a:endParaRPr lang="en-US" sz="24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a:buClr>
                <a:srgbClr val="0070C0"/>
              </a:buClr>
            </a:pPr>
            <a:endParaRPr lang="en-US" sz="1900" dirty="0"/>
          </a:p>
          <a:p>
            <a:pPr marL="285750" indent="-285750">
              <a:buClr>
                <a:srgbClr val="0070C0"/>
              </a:buClr>
              <a:buFont typeface="Wingdings 3" panose="05040102010807070707" pitchFamily="18" charset="2"/>
              <a:buChar char=""/>
            </a:pPr>
            <a:r>
              <a:rPr lang="en-US" sz="1900" dirty="0"/>
              <a:t>The table shows the assessment objectives (AO) as a percentage of each component.</a:t>
            </a:r>
          </a:p>
        </p:txBody>
      </p:sp>
      <p:graphicFrame>
        <p:nvGraphicFramePr>
          <p:cNvPr id="2" name="Table 1"/>
          <p:cNvGraphicFramePr>
            <a:graphicFrameLocks noGrp="1"/>
          </p:cNvGraphicFramePr>
          <p:nvPr>
            <p:extLst>
              <p:ext uri="{D42A27DB-BD31-4B8C-83A1-F6EECF244321}">
                <p14:modId xmlns:p14="http://schemas.microsoft.com/office/powerpoint/2010/main" val="2739178754"/>
              </p:ext>
            </p:extLst>
          </p:nvPr>
        </p:nvGraphicFramePr>
        <p:xfrm>
          <a:off x="179512" y="4112096"/>
          <a:ext cx="8784976" cy="1981200"/>
        </p:xfrm>
        <a:graphic>
          <a:graphicData uri="http://schemas.openxmlformats.org/drawingml/2006/table">
            <a:tbl>
              <a:tblPr firstRow="1" bandRow="1">
                <a:tableStyleId>{5C22544A-7EE6-4342-B048-85BDC9FD1C3A}</a:tableStyleId>
              </a:tblPr>
              <a:tblGrid>
                <a:gridCol w="4968552"/>
                <a:gridCol w="1224136"/>
                <a:gridCol w="1368152"/>
                <a:gridCol w="1224136"/>
              </a:tblGrid>
              <a:tr h="370840">
                <a:tc>
                  <a:txBody>
                    <a:bodyPr/>
                    <a:lstStyle/>
                    <a:p>
                      <a:r>
                        <a:rPr lang="en-IE" sz="2000" dirty="0" smtClean="0">
                          <a:latin typeface="Arial" panose="020B0604020202020204" pitchFamily="34" charset="0"/>
                          <a:cs typeface="Arial" panose="020B0604020202020204" pitchFamily="34" charset="0"/>
                        </a:rPr>
                        <a:t>Component</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AO1 %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AO2 %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AO3 %</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1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2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90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3 Advanced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4 Advanced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85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42200817"/>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20</a:t>
            </a:r>
            <a:endParaRPr lang="en-GB" sz="1200" b="1" dirty="0">
              <a:latin typeface="Arial" panose="020B0604020202020204" pitchFamily="34" charset="0"/>
              <a:cs typeface="Arial" panose="020B0604020202020204" pitchFamily="34" charset="0"/>
            </a:endParaRPr>
          </a:p>
        </p:txBody>
      </p:sp>
      <p:sp>
        <p:nvSpPr>
          <p:cNvPr id="9" name="TextBox 8"/>
          <p:cNvSpPr txBox="1"/>
          <p:nvPr/>
        </p:nvSpPr>
        <p:spPr>
          <a:xfrm>
            <a:off x="179513" y="1124744"/>
            <a:ext cx="3384375" cy="1711238"/>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smtClean="0"/>
          </a:p>
          <a:p>
            <a:pPr>
              <a:buClr>
                <a:schemeClr val="tx2">
                  <a:lumMod val="75000"/>
                </a:schemeClr>
              </a:buClr>
            </a:pPr>
            <a:r>
              <a:rPr lang="en-US" sz="1930" dirty="0"/>
              <a:t>Use the website </a:t>
            </a:r>
            <a:r>
              <a:rPr lang="en-US" sz="1930" dirty="0" smtClean="0">
                <a:hlinkClick r:id="rId3"/>
              </a:rPr>
              <a:t>www.upcdatabase.com/checkdigit.asp</a:t>
            </a:r>
            <a:r>
              <a:rPr lang="en-US" sz="1930" dirty="0" smtClean="0"/>
              <a:t>  </a:t>
            </a:r>
            <a:r>
              <a:rPr lang="en-US" sz="1930" dirty="0"/>
              <a:t>to generate check digits for product codes.</a:t>
            </a:r>
            <a:endParaRPr lang="en-US" sz="1930" dirty="0" smtClean="0"/>
          </a:p>
        </p:txBody>
      </p:sp>
      <p:sp>
        <p:nvSpPr>
          <p:cNvPr id="10" name="TextBox 9"/>
          <p:cNvSpPr txBox="1"/>
          <p:nvPr/>
        </p:nvSpPr>
        <p:spPr>
          <a:xfrm>
            <a:off x="206482" y="1155235"/>
            <a:ext cx="1211660"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
        <p:nvSpPr>
          <p:cNvPr id="11" name="Rectangle 10"/>
          <p:cNvSpPr/>
          <p:nvPr/>
        </p:nvSpPr>
        <p:spPr>
          <a:xfrm>
            <a:off x="3707904" y="1124744"/>
            <a:ext cx="5221087" cy="2171364"/>
          </a:xfrm>
          <a:prstGeom prst="rect">
            <a:avLst/>
          </a:prstGeom>
          <a:solidFill>
            <a:schemeClr val="accent1">
              <a:lumMod val="20000"/>
              <a:lumOff val="80000"/>
            </a:schemeClr>
          </a:solidFill>
          <a:ln w="57150">
            <a:solidFill>
              <a:srgbClr val="002060"/>
            </a:solidFill>
          </a:ln>
        </p:spPr>
        <p:txBody>
          <a:bodyPr wrap="square">
            <a:spAutoFit/>
          </a:bodyPr>
          <a:lstStyle/>
          <a:p>
            <a:r>
              <a:rPr lang="en-US" sz="1930" b="1" dirty="0" smtClean="0">
                <a:solidFill>
                  <a:srgbClr val="C00000"/>
                </a:solidFill>
              </a:rPr>
              <a:t>Discussion Point</a:t>
            </a:r>
            <a:endParaRPr lang="en-US" sz="1930" b="1" dirty="0">
              <a:solidFill>
                <a:srgbClr val="C00000"/>
              </a:solidFill>
            </a:endParaRPr>
          </a:p>
          <a:p>
            <a:pPr marL="342900" indent="-342900">
              <a:buFont typeface="Wingdings 3" panose="05040102010807070707" pitchFamily="18" charset="2"/>
              <a:buChar char=""/>
            </a:pPr>
            <a:r>
              <a:rPr lang="en-US" sz="1930" dirty="0" smtClean="0"/>
              <a:t>The </a:t>
            </a:r>
            <a:r>
              <a:rPr lang="en-US" sz="1930" dirty="0"/>
              <a:t>usual algorithm for UPCs is to </a:t>
            </a:r>
            <a:r>
              <a:rPr lang="en-US" sz="1930" dirty="0" smtClean="0"/>
              <a:t>multiply the odd </a:t>
            </a:r>
            <a:r>
              <a:rPr lang="en-US" sz="1930" dirty="0"/>
              <a:t>digits by 3 rather than the even digits. It is only for 13 character barcodes that the even digits are multiplied by 3.</a:t>
            </a:r>
          </a:p>
          <a:p>
            <a:pPr marL="342900" indent="-342900">
              <a:buFont typeface="Wingdings 3" panose="05040102010807070707" pitchFamily="18" charset="2"/>
              <a:buChar char=""/>
            </a:pPr>
            <a:r>
              <a:rPr lang="en-US" sz="1930" dirty="0"/>
              <a:t>Find out how to calculate a check digit for 10 digit barcodes.</a:t>
            </a:r>
          </a:p>
        </p:txBody>
      </p:sp>
      <p:sp>
        <p:nvSpPr>
          <p:cNvPr id="12" name="Oval 11"/>
          <p:cNvSpPr/>
          <p:nvPr/>
        </p:nvSpPr>
        <p:spPr>
          <a:xfrm rot="1078849">
            <a:off x="8652253" y="1033255"/>
            <a:ext cx="403990" cy="402503"/>
          </a:xfrm>
          <a:prstGeom prst="ellipse">
            <a:avLst/>
          </a:prstGeom>
          <a:solidFill>
            <a:schemeClr val="accent1">
              <a:lumMod val="60000"/>
              <a:lumOff val="40000"/>
            </a:schemeClr>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smtClean="0">
                <a:solidFill>
                  <a:srgbClr val="002060"/>
                </a:solidFill>
                <a:latin typeface="Arial" panose="020B0604020202020204" pitchFamily="34" charset="0"/>
                <a:cs typeface="Arial" panose="020B0604020202020204" pitchFamily="34" charset="0"/>
              </a:rPr>
              <a:t>!</a:t>
            </a:r>
            <a:endParaRPr lang="en-GB" sz="2600" b="1" dirty="0">
              <a:solidFill>
                <a:srgbClr val="002060"/>
              </a:solidFill>
              <a:latin typeface="Arial" panose="020B0604020202020204" pitchFamily="34" charset="0"/>
              <a:cs typeface="Arial" panose="020B0604020202020204" pitchFamily="34" charset="0"/>
            </a:endParaRPr>
          </a:p>
        </p:txBody>
      </p:sp>
      <p:sp>
        <p:nvSpPr>
          <p:cNvPr id="2" name="Rectangle 1"/>
          <p:cNvSpPr/>
          <p:nvPr/>
        </p:nvSpPr>
        <p:spPr>
          <a:xfrm>
            <a:off x="179512" y="3068960"/>
            <a:ext cx="8749479" cy="3693319"/>
          </a:xfrm>
          <a:prstGeom prst="rect">
            <a:avLst/>
          </a:prstGeom>
        </p:spPr>
        <p:txBody>
          <a:bodyPr wrap="square">
            <a:spAutoFit/>
          </a:bodyPr>
          <a:lstStyle/>
          <a:p>
            <a:r>
              <a:rPr lang="en-GB" b="1" dirty="0" smtClean="0">
                <a:solidFill>
                  <a:srgbClr val="7D0D0D"/>
                </a:solidFill>
                <a:latin typeface="Arial" panose="020B0604020202020204" pitchFamily="34" charset="0"/>
                <a:cs typeface="Arial" panose="020B0604020202020204" pitchFamily="34" charset="0"/>
              </a:rPr>
              <a:t>Verification</a:t>
            </a:r>
            <a:endParaRPr lang="en-GB" dirty="0">
              <a:solidFill>
                <a:srgbClr val="7D0D0D"/>
              </a:solidFill>
              <a:latin typeface="Arial" panose="020B0604020202020204" pitchFamily="34" charset="0"/>
              <a:cs typeface="Arial" panose="020B0604020202020204" pitchFamily="34" charset="0"/>
            </a:endParaRPr>
          </a:p>
          <a:p>
            <a:pPr marL="342900" indent="-342900">
              <a:buClr>
                <a:srgbClr val="7D0D0D"/>
              </a:buClr>
              <a:buFont typeface="Wingdings 3" panose="05040102010807070707" pitchFamily="18" charset="2"/>
              <a:buChar char=""/>
            </a:pPr>
            <a:r>
              <a:rPr lang="en-US" b="1" dirty="0">
                <a:latin typeface="Arial" panose="020B0604020202020204" pitchFamily="34" charset="0"/>
                <a:cs typeface="Arial" panose="020B0604020202020204" pitchFamily="34" charset="0"/>
              </a:rPr>
              <a:t>Verification </a:t>
            </a:r>
            <a:r>
              <a:rPr lang="en-US" dirty="0">
                <a:latin typeface="Arial" panose="020B0604020202020204" pitchFamily="34" charset="0"/>
                <a:cs typeface="Arial" panose="020B0604020202020204" pitchFamily="34" charset="0"/>
              </a:rPr>
              <a:t>is the process of </a:t>
            </a:r>
            <a:r>
              <a:rPr lang="en-US" dirty="0" smtClean="0">
                <a:latin typeface="Arial" panose="020B0604020202020204" pitchFamily="34" charset="0"/>
                <a:cs typeface="Arial" panose="020B0604020202020204" pitchFamily="34" charset="0"/>
              </a:rPr>
              <a:t>checking that </a:t>
            </a:r>
            <a:r>
              <a:rPr lang="en-US" dirty="0">
                <a:latin typeface="Arial" panose="020B0604020202020204" pitchFamily="34" charset="0"/>
                <a:cs typeface="Arial" panose="020B0604020202020204" pitchFamily="34" charset="0"/>
              </a:rPr>
              <a:t>the data entered into the computer system matches the original source</a:t>
            </a:r>
            <a:r>
              <a:rPr lang="en-US" dirty="0" smtClean="0">
                <a:latin typeface="Arial" panose="020B0604020202020204" pitchFamily="34" charset="0"/>
                <a:cs typeface="Arial" panose="020B0604020202020204" pitchFamily="34" charset="0"/>
              </a:rPr>
              <a:t>.</a:t>
            </a:r>
          </a:p>
          <a:p>
            <a:pPr>
              <a:buClr>
                <a:srgbClr val="7D0D0D"/>
              </a:buClr>
            </a:pPr>
            <a:r>
              <a:rPr lang="en-US" b="1" dirty="0">
                <a:solidFill>
                  <a:srgbClr val="7D0D0D"/>
                </a:solidFill>
                <a:latin typeface="Arial" panose="020B0604020202020204" pitchFamily="34" charset="0"/>
                <a:cs typeface="Arial" panose="020B0604020202020204" pitchFamily="34" charset="0"/>
              </a:rPr>
              <a:t>Visual checking</a:t>
            </a:r>
          </a:p>
          <a:p>
            <a:pPr marL="342900" indent="-342900">
              <a:buClr>
                <a:srgbClr val="7D0D0D"/>
              </a:buClr>
              <a:buFont typeface="Wingdings 3" panose="05040102010807070707" pitchFamily="18" charset="2"/>
              <a:buChar char=""/>
            </a:pPr>
            <a:r>
              <a:rPr lang="en-US" dirty="0">
                <a:latin typeface="Arial" panose="020B0604020202020204" pitchFamily="34" charset="0"/>
                <a:cs typeface="Arial" panose="020B0604020202020204" pitchFamily="34" charset="0"/>
              </a:rPr>
              <a:t>A method of verification can be for the user to visually check that the data entered matches the original source. This can be done by reading the data displayed on screen and comparing it with the original data. If the data matches, then it has passed the verification process. If it does not match, then it has failed the verification process and needs to be re-entered. </a:t>
            </a:r>
            <a:endParaRPr lang="en-US" dirty="0" smtClean="0">
              <a:latin typeface="Arial" panose="020B0604020202020204" pitchFamily="34" charset="0"/>
              <a:cs typeface="Arial" panose="020B0604020202020204" pitchFamily="34" charset="0"/>
            </a:endParaRPr>
          </a:p>
          <a:p>
            <a:pPr marL="342900" indent="-342900">
              <a:buClr>
                <a:srgbClr val="7D0D0D"/>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Visual </a:t>
            </a:r>
            <a:r>
              <a:rPr lang="en-US" dirty="0">
                <a:latin typeface="Arial" panose="020B0604020202020204" pitchFamily="34" charset="0"/>
                <a:cs typeface="Arial" panose="020B0604020202020204" pitchFamily="34" charset="0"/>
              </a:rPr>
              <a:t>checking does not ensure that the data entered is correct. If the original data is wrong, then the verification process may still pass. </a:t>
            </a:r>
            <a:r>
              <a:rPr lang="en-US" dirty="0" smtClean="0">
                <a:latin typeface="Arial" panose="020B0604020202020204" pitchFamily="34" charset="0"/>
                <a:cs typeface="Arial" panose="020B0604020202020204" pitchFamily="34" charset="0"/>
              </a:rPr>
              <a:t>E.g., </a:t>
            </a:r>
            <a:r>
              <a:rPr lang="en-US" dirty="0">
                <a:latin typeface="Arial" panose="020B0604020202020204" pitchFamily="34" charset="0"/>
                <a:cs typeface="Arial" panose="020B0604020202020204" pitchFamily="34" charset="0"/>
              </a:rPr>
              <a:t>if the intended data is ABCD but ABC is on the source document, then ABC will be entered into the computer and verified, but it should have been ABCD in the first place.</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5165390"/>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20</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3" y="1124744"/>
            <a:ext cx="5184576" cy="5509200"/>
          </a:xfrm>
          <a:prstGeom prst="rect">
            <a:avLst/>
          </a:prstGeom>
        </p:spPr>
        <p:txBody>
          <a:bodyPr wrap="square">
            <a:spAutoFit/>
          </a:bodyPr>
          <a:lstStyle/>
          <a:p>
            <a:pPr>
              <a:buClr>
                <a:srgbClr val="7D0D0D"/>
              </a:buClr>
            </a:pPr>
            <a:r>
              <a:rPr lang="en-US" sz="2200" b="1" dirty="0" smtClean="0">
                <a:solidFill>
                  <a:srgbClr val="7D0D0D"/>
                </a:solidFill>
                <a:latin typeface="Arial" panose="020B0604020202020204" pitchFamily="34" charset="0"/>
                <a:cs typeface="Arial" panose="020B0604020202020204" pitchFamily="34" charset="0"/>
              </a:rPr>
              <a:t>Double </a:t>
            </a:r>
            <a:r>
              <a:rPr lang="en-US" sz="2200" b="1" dirty="0">
                <a:solidFill>
                  <a:srgbClr val="7D0D0D"/>
                </a:solidFill>
                <a:latin typeface="Arial" panose="020B0604020202020204" pitchFamily="34" charset="0"/>
                <a:cs typeface="Arial" panose="020B0604020202020204" pitchFamily="34" charset="0"/>
              </a:rPr>
              <a:t>data entry</a:t>
            </a:r>
          </a:p>
          <a:p>
            <a:pPr marL="342900" indent="-342900">
              <a:buClr>
                <a:srgbClr val="7D0D0D"/>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Another method of verification is to input data into the computer system twice. The two items of data are compared by the computer system and if they match, then they are verified. If there are any differences, then one of the inputs must have been incorrect</a:t>
            </a:r>
            <a:r>
              <a:rPr lang="en-US" sz="2200" dirty="0" smtClean="0">
                <a:latin typeface="Arial" panose="020B0604020202020204" pitchFamily="34" charset="0"/>
                <a:cs typeface="Arial" panose="020B0604020202020204" pitchFamily="34" charset="0"/>
              </a:rPr>
              <a:t>.</a:t>
            </a:r>
          </a:p>
          <a:p>
            <a:pPr marL="342900" indent="-342900">
              <a:buClr>
                <a:srgbClr val="7D0D0D"/>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It is still possible to pass double entry verification and for the data to be incorrect. If the data is entered incorrectly twice, then the two values may match. </a:t>
            </a:r>
            <a:r>
              <a:rPr lang="en-US" sz="2200" dirty="0" smtClean="0">
                <a:latin typeface="Arial" panose="020B0604020202020204" pitchFamily="34" charset="0"/>
                <a:cs typeface="Arial" panose="020B0604020202020204" pitchFamily="34" charset="0"/>
              </a:rPr>
              <a:t>E.g., </a:t>
            </a:r>
            <a:r>
              <a:rPr lang="en-US" sz="2200" dirty="0">
                <a:latin typeface="Arial" panose="020B0604020202020204" pitchFamily="34" charset="0"/>
                <a:cs typeface="Arial" panose="020B0604020202020204" pitchFamily="34" charset="0"/>
              </a:rPr>
              <a:t>if the CAPS key is left on by mistake then both entries would match.</a:t>
            </a:r>
            <a:endParaRPr lang="en-GB" sz="2200" dirty="0">
              <a:latin typeface="Arial" panose="020B0604020202020204" pitchFamily="34" charset="0"/>
              <a:cs typeface="Arial" panose="020B0604020202020204" pitchFamily="34" charset="0"/>
            </a:endParaRPr>
          </a:p>
        </p:txBody>
      </p:sp>
      <p:sp>
        <p:nvSpPr>
          <p:cNvPr id="13" name="TextBox 12"/>
          <p:cNvSpPr txBox="1"/>
          <p:nvPr/>
        </p:nvSpPr>
        <p:spPr>
          <a:xfrm>
            <a:off x="5394421" y="1143037"/>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5388252" y="1124744"/>
            <a:ext cx="3504227" cy="5432256"/>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US" sz="2400" dirty="0" smtClean="0"/>
          </a:p>
          <a:p>
            <a:pPr marL="342900" indent="-342900">
              <a:buClr>
                <a:srgbClr val="C00000"/>
              </a:buClr>
              <a:buFont typeface="Wingdings" panose="05000000000000000000" pitchFamily="2" charset="2"/>
              <a:buChar char="§"/>
            </a:pPr>
            <a:r>
              <a:rPr lang="en-US" sz="1900" dirty="0" smtClean="0"/>
              <a:t>When </a:t>
            </a:r>
            <a:r>
              <a:rPr lang="en-US" sz="1900" dirty="0"/>
              <a:t>changing a password, most systems will ask the user to enter the new password twice. This is because it is critical that the password is entered correctly in order that the user can gain access to the system in the future. </a:t>
            </a:r>
            <a:endParaRPr lang="en-US" sz="1900" dirty="0" smtClean="0"/>
          </a:p>
          <a:p>
            <a:pPr marL="342900" indent="-342900">
              <a:buClr>
                <a:srgbClr val="C00000"/>
              </a:buClr>
              <a:buFont typeface="Wingdings" panose="05000000000000000000" pitchFamily="2" charset="2"/>
              <a:buChar char="§"/>
            </a:pPr>
            <a:r>
              <a:rPr lang="en-US" sz="1900" dirty="0" smtClean="0"/>
              <a:t>If </a:t>
            </a:r>
            <a:r>
              <a:rPr lang="en-US" sz="1900" dirty="0"/>
              <a:t>the new passwords match, then the password will be changed. If the new passwords don’t match, then one of the passwords must have been entered incorrectly.</a:t>
            </a:r>
            <a:endParaRPr lang="en-US" sz="1900" dirty="0" smtClean="0"/>
          </a:p>
        </p:txBody>
      </p:sp>
    </p:spTree>
    <p:extLst>
      <p:ext uri="{BB962C8B-B14F-4D97-AF65-F5344CB8AC3E}">
        <p14:creationId xmlns:p14="http://schemas.microsoft.com/office/powerpoint/2010/main" val="2266341435"/>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20</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3" y="1124744"/>
            <a:ext cx="4752528" cy="5539978"/>
          </a:xfrm>
          <a:prstGeom prst="rect">
            <a:avLst/>
          </a:prstGeom>
        </p:spPr>
        <p:txBody>
          <a:bodyPr wrap="square">
            <a:spAutoFit/>
          </a:bodyPr>
          <a:lstStyle/>
          <a:p>
            <a:pPr>
              <a:buClr>
                <a:srgbClr val="7D0D0D"/>
              </a:buClr>
            </a:pPr>
            <a:r>
              <a:rPr lang="en-US" sz="2360" b="1" dirty="0" smtClean="0">
                <a:solidFill>
                  <a:srgbClr val="7D0D0D"/>
                </a:solidFill>
                <a:latin typeface="Arial" panose="020B0604020202020204" pitchFamily="34" charset="0"/>
                <a:cs typeface="Arial" panose="020B0604020202020204" pitchFamily="34" charset="0"/>
              </a:rPr>
              <a:t>The </a:t>
            </a:r>
            <a:r>
              <a:rPr lang="en-US" sz="2360" b="1" dirty="0">
                <a:solidFill>
                  <a:srgbClr val="7D0D0D"/>
                </a:solidFill>
                <a:latin typeface="Arial" panose="020B0604020202020204" pitchFamily="34" charset="0"/>
                <a:cs typeface="Arial" panose="020B0604020202020204" pitchFamily="34" charset="0"/>
              </a:rPr>
              <a:t>need for both validation and verification</a:t>
            </a:r>
          </a:p>
          <a:p>
            <a:pPr marL="449263" indent="-449263">
              <a:buClr>
                <a:srgbClr val="7D0D0D"/>
              </a:buClr>
              <a:buFont typeface="Wingdings 3" panose="05040102010807070707" pitchFamily="18" charset="2"/>
              <a:buChar char=""/>
            </a:pPr>
            <a:r>
              <a:rPr lang="en-US" sz="2360" dirty="0">
                <a:latin typeface="Arial" panose="020B0604020202020204" pitchFamily="34" charset="0"/>
                <a:cs typeface="Arial" panose="020B0604020202020204" pitchFamily="34" charset="0"/>
              </a:rPr>
              <a:t>As you will have seen in the two sections above, it is possible to enter valid data that is still incorrect. It is also possible to verify incorrect data. </a:t>
            </a:r>
            <a:endParaRPr lang="en-US" sz="2360" dirty="0" smtClean="0">
              <a:latin typeface="Arial" panose="020B0604020202020204" pitchFamily="34" charset="0"/>
              <a:cs typeface="Arial" panose="020B0604020202020204" pitchFamily="34" charset="0"/>
            </a:endParaRPr>
          </a:p>
          <a:p>
            <a:pPr marL="449263" indent="-449263">
              <a:buClr>
                <a:srgbClr val="7D0D0D"/>
              </a:buClr>
              <a:buFont typeface="Wingdings 3" panose="05040102010807070707" pitchFamily="18" charset="2"/>
              <a:buChar char=""/>
            </a:pPr>
            <a:r>
              <a:rPr lang="en-US" sz="2360" dirty="0" smtClean="0">
                <a:latin typeface="Arial" panose="020B0604020202020204" pitchFamily="34" charset="0"/>
                <a:cs typeface="Arial" panose="020B0604020202020204" pitchFamily="34" charset="0"/>
              </a:rPr>
              <a:t>By </a:t>
            </a:r>
            <a:r>
              <a:rPr lang="en-US" sz="2360" dirty="0">
                <a:latin typeface="Arial" panose="020B0604020202020204" pitchFamily="34" charset="0"/>
                <a:cs typeface="Arial" panose="020B0604020202020204" pitchFamily="34" charset="0"/>
              </a:rPr>
              <a:t>using both validation and verification, the chances of entering incorrect data are reduced. If data that is incorrect passes a validation check, then the verification check is likely to spot the error.</a:t>
            </a:r>
            <a:endParaRPr lang="en-GB" sz="2360" dirty="0">
              <a:latin typeface="Arial" panose="020B0604020202020204" pitchFamily="34" charset="0"/>
              <a:cs typeface="Arial" panose="020B0604020202020204" pitchFamily="34" charset="0"/>
            </a:endParaRPr>
          </a:p>
        </p:txBody>
      </p:sp>
      <p:sp>
        <p:nvSpPr>
          <p:cNvPr id="13" name="TextBox 12"/>
          <p:cNvSpPr txBox="1"/>
          <p:nvPr/>
        </p:nvSpPr>
        <p:spPr>
          <a:xfrm>
            <a:off x="4932041" y="1143037"/>
            <a:ext cx="1920051"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4932041" y="1124744"/>
            <a:ext cx="4032447" cy="5355312"/>
          </a:xfrm>
          <a:prstGeom prst="rect">
            <a:avLst/>
          </a:prstGeom>
          <a:noFill/>
          <a:ln w="57150">
            <a:solidFill>
              <a:schemeClr val="accent6">
                <a:lumMod val="75000"/>
              </a:schemeClr>
            </a:solidFill>
          </a:ln>
        </p:spPr>
        <p:txBody>
          <a:bodyPr wrap="square" numCol="1" rtlCol="0">
            <a:spAutoFit/>
          </a:bodyPr>
          <a:lstStyle/>
          <a:p>
            <a:pPr marL="342900" indent="-342900">
              <a:buClr>
                <a:srgbClr val="C00000"/>
              </a:buClr>
              <a:buFont typeface="Wingdings" panose="05000000000000000000" pitchFamily="2" charset="2"/>
              <a:buChar char="§"/>
            </a:pPr>
            <a:endParaRPr lang="en-US" sz="2400" dirty="0" smtClean="0"/>
          </a:p>
          <a:p>
            <a:pPr marL="342900" indent="-342900">
              <a:buClr>
                <a:srgbClr val="C00000"/>
              </a:buClr>
              <a:buFont typeface="Wingdings" panose="05000000000000000000" pitchFamily="2" charset="2"/>
              <a:buChar char="§"/>
            </a:pPr>
            <a:r>
              <a:rPr lang="en-US" sz="2120" dirty="0"/>
              <a:t>The validation rule is that a person’s gender must be a single letter. N is entered. This passes the validation check but is clearly incorrect. When verified using double entry, the user enters N first followed by M the second time. The verification process has identified the error.</a:t>
            </a:r>
          </a:p>
          <a:p>
            <a:pPr marL="342900" indent="-342900">
              <a:buClr>
                <a:srgbClr val="C00000"/>
              </a:buClr>
              <a:buFont typeface="Wingdings" panose="05000000000000000000" pitchFamily="2" charset="2"/>
              <a:buChar char="§"/>
            </a:pPr>
            <a:r>
              <a:rPr lang="en-US" sz="2120" dirty="0"/>
              <a:t>However, it is still possible that the user could enter N twice and both the validation and verification processes would fail.</a:t>
            </a:r>
            <a:endParaRPr lang="en-US" sz="2120" dirty="0" smtClean="0"/>
          </a:p>
        </p:txBody>
      </p:sp>
    </p:spTree>
    <p:extLst>
      <p:ext uri="{BB962C8B-B14F-4D97-AF65-F5344CB8AC3E}">
        <p14:creationId xmlns:p14="http://schemas.microsoft.com/office/powerpoint/2010/main" val="180792573"/>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21</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3" y="1124744"/>
            <a:ext cx="5472608" cy="5632311"/>
          </a:xfrm>
          <a:prstGeom prst="rect">
            <a:avLst/>
          </a:prstGeom>
        </p:spPr>
        <p:txBody>
          <a:bodyPr wrap="square">
            <a:spAutoFit/>
          </a:bodyPr>
          <a:lstStyle/>
          <a:p>
            <a:pPr>
              <a:buClr>
                <a:srgbClr val="7D0D0D"/>
              </a:buClr>
            </a:pPr>
            <a:r>
              <a:rPr lang="en-US" sz="2000" b="1" dirty="0" smtClean="0">
                <a:solidFill>
                  <a:srgbClr val="7D0D0D"/>
                </a:solidFill>
                <a:latin typeface="Arial" panose="020B0604020202020204" pitchFamily="34" charset="0"/>
                <a:cs typeface="Arial" panose="020B0604020202020204" pitchFamily="34" charset="0"/>
              </a:rPr>
              <a:t>Proof </a:t>
            </a:r>
            <a:r>
              <a:rPr lang="en-US" sz="2000" b="1" dirty="0">
                <a:solidFill>
                  <a:srgbClr val="7D0D0D"/>
                </a:solidFill>
                <a:latin typeface="Arial" panose="020B0604020202020204" pitchFamily="34" charset="0"/>
                <a:cs typeface="Arial" panose="020B0604020202020204" pitchFamily="34" charset="0"/>
              </a:rPr>
              <a:t>reading</a:t>
            </a:r>
          </a:p>
          <a:p>
            <a:pPr marL="449263" indent="-449263">
              <a:buClr>
                <a:srgbClr val="7D0D0D"/>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Proof reading is the process of checking information. For example, when this book was written it was checked for spelling errors, grammar errors, formatting and accuracy. Proof reading can take place for a document or when data is input. </a:t>
            </a:r>
            <a:endParaRPr lang="en-US" sz="2000" dirty="0" smtClean="0">
              <a:latin typeface="Arial" panose="020B0604020202020204" pitchFamily="34" charset="0"/>
              <a:cs typeface="Arial" panose="020B0604020202020204" pitchFamily="34" charset="0"/>
            </a:endParaRPr>
          </a:p>
          <a:p>
            <a:pPr marL="449263" indent="-449263">
              <a:buClr>
                <a:srgbClr val="7D0D0D"/>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When </a:t>
            </a:r>
            <a:r>
              <a:rPr lang="en-US" sz="2000" dirty="0">
                <a:latin typeface="Arial" panose="020B0604020202020204" pitchFamily="34" charset="0"/>
                <a:cs typeface="Arial" panose="020B0604020202020204" pitchFamily="34" charset="0"/>
              </a:rPr>
              <a:t>proof reading a document, it is best to have a proof reader who is different from the original author of the document, as they will be able to check the work objectively and identify errors. </a:t>
            </a:r>
            <a:endParaRPr lang="en-US" sz="2000" dirty="0" smtClean="0">
              <a:latin typeface="Arial" panose="020B0604020202020204" pitchFamily="34" charset="0"/>
              <a:cs typeface="Arial" panose="020B0604020202020204" pitchFamily="34" charset="0"/>
            </a:endParaRPr>
          </a:p>
          <a:p>
            <a:pPr marL="449263" indent="-449263">
              <a:buClr>
                <a:srgbClr val="7D0D0D"/>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However</a:t>
            </a:r>
            <a:r>
              <a:rPr lang="en-US" sz="2000" dirty="0">
                <a:latin typeface="Arial" panose="020B0604020202020204" pitchFamily="34" charset="0"/>
                <a:cs typeface="Arial" panose="020B0604020202020204" pitchFamily="34" charset="0"/>
              </a:rPr>
              <a:t>, it is also possible for the original </a:t>
            </a:r>
            <a:r>
              <a:rPr lang="en-US" sz="2000" dirty="0" smtClean="0">
                <a:latin typeface="Arial" panose="020B0604020202020204" pitchFamily="34" charset="0"/>
                <a:cs typeface="Arial" panose="020B0604020202020204" pitchFamily="34" charset="0"/>
              </a:rPr>
              <a:t>author to </a:t>
            </a:r>
            <a:r>
              <a:rPr lang="en-US" sz="2000" dirty="0">
                <a:latin typeface="Arial" panose="020B0604020202020204" pitchFamily="34" charset="0"/>
                <a:cs typeface="Arial" panose="020B0604020202020204" pitchFamily="34" charset="0"/>
              </a:rPr>
              <a:t>proof read </a:t>
            </a:r>
            <a:r>
              <a:rPr lang="en-US" sz="2000" dirty="0" smtClean="0">
                <a:latin typeface="Arial" panose="020B0604020202020204" pitchFamily="34" charset="0"/>
                <a:cs typeface="Arial" panose="020B0604020202020204" pitchFamily="34" charset="0"/>
              </a:rPr>
              <a:t>their own </a:t>
            </a:r>
            <a:r>
              <a:rPr lang="en-US" sz="2000" dirty="0">
                <a:latin typeface="Arial" panose="020B0604020202020204" pitchFamily="34" charset="0"/>
                <a:cs typeface="Arial" panose="020B0604020202020204" pitchFamily="34" charset="0"/>
              </a:rPr>
              <a:t>document, but they may not notice some of their own errors. When data is input, it is usually proof read by the person inputting the data.</a:t>
            </a:r>
            <a:endParaRPr lang="en-GB" sz="2000" dirty="0">
              <a:latin typeface="Arial" panose="020B0604020202020204" pitchFamily="34" charset="0"/>
              <a:cs typeface="Arial" panose="020B0604020202020204" pitchFamily="34" charset="0"/>
            </a:endParaRPr>
          </a:p>
        </p:txBody>
      </p:sp>
      <p:sp>
        <p:nvSpPr>
          <p:cNvPr id="7" name="TextBox 6"/>
          <p:cNvSpPr txBox="1"/>
          <p:nvPr/>
        </p:nvSpPr>
        <p:spPr>
          <a:xfrm>
            <a:off x="5652121" y="1124744"/>
            <a:ext cx="3312367" cy="5201424"/>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smtClean="0"/>
          </a:p>
          <a:p>
            <a:pPr>
              <a:buClr>
                <a:schemeClr val="tx2">
                  <a:lumMod val="75000"/>
                </a:schemeClr>
              </a:buClr>
            </a:pPr>
            <a:r>
              <a:rPr lang="en-US" sz="2800" dirty="0"/>
              <a:t>Check the information below by proofreading it.</a:t>
            </a:r>
          </a:p>
          <a:p>
            <a:pPr>
              <a:buClr>
                <a:schemeClr val="tx2">
                  <a:lumMod val="75000"/>
                </a:schemeClr>
              </a:buClr>
            </a:pPr>
            <a:r>
              <a:rPr lang="en-US" sz="2800" dirty="0">
                <a:solidFill>
                  <a:srgbClr val="7D0D0D"/>
                </a:solidFill>
              </a:rPr>
              <a:t>I were walking along the road yesterday wen I spotted a dog without a lead I called the dog but it did not respond, the dog ran away;</a:t>
            </a:r>
            <a:endParaRPr lang="en-US" sz="2800" dirty="0" smtClean="0">
              <a:solidFill>
                <a:srgbClr val="7D0D0D"/>
              </a:solidFill>
            </a:endParaRPr>
          </a:p>
        </p:txBody>
      </p:sp>
      <p:sp>
        <p:nvSpPr>
          <p:cNvPr id="8" name="TextBox 7"/>
          <p:cNvSpPr txBox="1"/>
          <p:nvPr/>
        </p:nvSpPr>
        <p:spPr>
          <a:xfrm>
            <a:off x="5652120" y="1124744"/>
            <a:ext cx="1211660"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306486778"/>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21</a:t>
            </a:r>
            <a:endParaRPr lang="en-GB" sz="1200" b="1" dirty="0">
              <a:latin typeface="Arial" panose="020B0604020202020204" pitchFamily="34" charset="0"/>
              <a:cs typeface="Arial" panose="020B0604020202020204" pitchFamily="34" charset="0"/>
            </a:endParaRPr>
          </a:p>
        </p:txBody>
      </p:sp>
      <p:sp>
        <p:nvSpPr>
          <p:cNvPr id="9" name="Rectangle 33"/>
          <p:cNvSpPr/>
          <p:nvPr/>
        </p:nvSpPr>
        <p:spPr>
          <a:xfrm>
            <a:off x="207209" y="1124744"/>
            <a:ext cx="8757279"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4000" b="1" dirty="0">
              <a:solidFill>
                <a:schemeClr val="tx2"/>
              </a:solidFill>
            </a:endParaRPr>
          </a:p>
          <a:p>
            <a:pPr marL="896938" indent="-896938">
              <a:buClr>
                <a:schemeClr val="tx2"/>
              </a:buClr>
              <a:buFont typeface="+mj-lt"/>
              <a:buAutoNum type="arabicPeriod" startAt="15"/>
            </a:pPr>
            <a:r>
              <a:rPr lang="en-US" sz="4400" dirty="0" smtClean="0"/>
              <a:t>Describe </a:t>
            </a:r>
            <a:r>
              <a:rPr lang="en-US" sz="4400" dirty="0"/>
              <a:t>the purpose of verification.</a:t>
            </a:r>
          </a:p>
          <a:p>
            <a:pPr marL="896938" indent="-896938">
              <a:buClr>
                <a:schemeClr val="tx2"/>
              </a:buClr>
              <a:buFont typeface="+mj-lt"/>
              <a:buAutoNum type="arabicPeriod" startAt="15"/>
            </a:pPr>
            <a:r>
              <a:rPr lang="en-US" sz="4400" dirty="0" smtClean="0"/>
              <a:t>Identify </a:t>
            </a:r>
            <a:r>
              <a:rPr lang="en-US" sz="4400" dirty="0"/>
              <a:t>three methods of validation.</a:t>
            </a:r>
          </a:p>
          <a:p>
            <a:pPr marL="896938" indent="-896938">
              <a:buClr>
                <a:schemeClr val="tx2"/>
              </a:buClr>
              <a:buFont typeface="+mj-lt"/>
              <a:buAutoNum type="arabicPeriod" startAt="15"/>
            </a:pPr>
            <a:r>
              <a:rPr lang="en-US" sz="4400" dirty="0" smtClean="0"/>
              <a:t>Explain </a:t>
            </a:r>
            <a:r>
              <a:rPr lang="en-US" sz="4400" dirty="0"/>
              <a:t>using examples why validation and verification do not ensure data is correct.</a:t>
            </a:r>
            <a:endParaRPr lang="en-US" sz="4400" b="1" dirty="0"/>
          </a:p>
        </p:txBody>
      </p:sp>
      <p:sp>
        <p:nvSpPr>
          <p:cNvPr id="10" name="TextBox 9"/>
          <p:cNvSpPr txBox="1"/>
          <p:nvPr/>
        </p:nvSpPr>
        <p:spPr>
          <a:xfrm>
            <a:off x="207209" y="1115452"/>
            <a:ext cx="2294392" cy="52322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800" b="1" dirty="0" smtClean="0">
                <a:solidFill>
                  <a:schemeClr val="bg1"/>
                </a:solidFill>
              </a:rPr>
              <a:t>Questions</a:t>
            </a:r>
            <a:endParaRPr lang="en-GB" b="1" dirty="0">
              <a:solidFill>
                <a:schemeClr val="bg1"/>
              </a:solidFill>
            </a:endParaRPr>
          </a:p>
        </p:txBody>
      </p:sp>
    </p:spTree>
    <p:extLst>
      <p:ext uri="{BB962C8B-B14F-4D97-AF65-F5344CB8AC3E}">
        <p14:creationId xmlns:p14="http://schemas.microsoft.com/office/powerpoint/2010/main" val="571973459"/>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700" dirty="0" smtClean="0"/>
              <a:t>1.05 – </a:t>
            </a:r>
            <a:r>
              <a:rPr lang="en-US" sz="3700" dirty="0" smtClean="0"/>
              <a:t>Checking the Accuracy of Data</a:t>
            </a:r>
            <a:endParaRPr lang="en-GB" sz="37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21</a:t>
            </a:r>
            <a:endParaRPr lang="en-GB" sz="1200" b="1" dirty="0">
              <a:latin typeface="Arial" panose="020B0604020202020204" pitchFamily="34" charset="0"/>
              <a:cs typeface="Arial" panose="020B0604020202020204" pitchFamily="34" charset="0"/>
            </a:endParaRPr>
          </a:p>
        </p:txBody>
      </p:sp>
      <p:sp>
        <p:nvSpPr>
          <p:cNvPr id="9" name="Rectangle 33"/>
          <p:cNvSpPr/>
          <p:nvPr/>
        </p:nvSpPr>
        <p:spPr>
          <a:xfrm>
            <a:off x="207209" y="1124744"/>
            <a:ext cx="8757279" cy="53922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p:spPr>
        <p:txBody>
          <a:bodyPr wrap="square">
            <a:spAutoFit/>
          </a:bodyPr>
          <a:lstStyle/>
          <a:p>
            <a:pPr>
              <a:buClr>
                <a:srgbClr val="0070C0"/>
              </a:buClr>
            </a:pPr>
            <a:endParaRPr lang="en-US" sz="3600" b="1" dirty="0">
              <a:solidFill>
                <a:schemeClr val="tx2"/>
              </a:solidFill>
            </a:endParaRPr>
          </a:p>
          <a:p>
            <a:pPr marL="723900" indent="-723900">
              <a:buClr>
                <a:schemeClr val="tx2"/>
              </a:buClr>
              <a:buFont typeface="+mj-lt"/>
              <a:buAutoNum type="arabicPeriod" startAt="15"/>
            </a:pPr>
            <a:r>
              <a:rPr lang="en-US" sz="2570" dirty="0" smtClean="0"/>
              <a:t>To ensure that data that is input matches the source data.</a:t>
            </a:r>
          </a:p>
          <a:p>
            <a:pPr marL="723900" indent="-723900">
              <a:buClr>
                <a:schemeClr val="tx2"/>
              </a:buClr>
              <a:buFont typeface="+mj-lt"/>
              <a:buAutoNum type="arabicPeriod" startAt="15"/>
            </a:pPr>
            <a:r>
              <a:rPr lang="en-US" sz="2570" dirty="0" smtClean="0"/>
              <a:t>Presence, range, type, length, format, check digit, lookup.</a:t>
            </a:r>
          </a:p>
          <a:p>
            <a:pPr marL="723900" indent="-723900">
              <a:buClr>
                <a:schemeClr val="tx2"/>
              </a:buClr>
              <a:buFont typeface="+mj-lt"/>
              <a:buAutoNum type="arabicPeriod" startAt="15"/>
            </a:pPr>
            <a:r>
              <a:rPr lang="en-US" sz="2570" dirty="0" smtClean="0"/>
              <a:t>Data can match the rules but still be incorrect (e.g. date of birth of 29/1/13 matches the rule of a data type but it may be that the date should have been 29/1/03)</a:t>
            </a:r>
          </a:p>
          <a:p>
            <a:pPr>
              <a:buClr>
                <a:schemeClr val="tx2"/>
              </a:buClr>
            </a:pPr>
            <a:r>
              <a:rPr lang="en-US" sz="2570" dirty="0" smtClean="0"/>
              <a:t>Data can be checked against the source, but the source may be incorrect (e.g. the name ‘Siobhan’ is written on the original source and is visually checked to have been entered as ‘</a:t>
            </a:r>
            <a:r>
              <a:rPr lang="en-US" sz="2570" dirty="0" err="1" smtClean="0"/>
              <a:t>Siohan</a:t>
            </a:r>
            <a:r>
              <a:rPr lang="en-US" sz="2570" dirty="0" smtClean="0"/>
              <a:t>’,but the actual spelling should have been ‘Siobhan’.</a:t>
            </a:r>
            <a:endParaRPr lang="en-US" sz="2570" dirty="0"/>
          </a:p>
        </p:txBody>
      </p:sp>
      <p:sp>
        <p:nvSpPr>
          <p:cNvPr id="10" name="TextBox 9"/>
          <p:cNvSpPr txBox="1"/>
          <p:nvPr/>
        </p:nvSpPr>
        <p:spPr>
          <a:xfrm>
            <a:off x="207209" y="1115452"/>
            <a:ext cx="2294392" cy="52322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8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197938739"/>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1.06 – </a:t>
            </a:r>
            <a:r>
              <a:rPr lang="en-US" sz="4000" dirty="0" smtClean="0"/>
              <a:t>Summary</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21</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2" y="1124744"/>
            <a:ext cx="8784975" cy="5559984"/>
          </a:xfrm>
          <a:prstGeom prst="rect">
            <a:avLst/>
          </a:prstGeom>
        </p:spPr>
        <p:txBody>
          <a:bodyPr wrap="square">
            <a:spAutoFit/>
          </a:bodyPr>
          <a:lstStyle/>
          <a:p>
            <a:pPr marL="361950" indent="-361950">
              <a:buClr>
                <a:srgbClr val="B21212"/>
              </a:buClr>
              <a:buFont typeface="Wingdings 3" panose="05040102010807070707" pitchFamily="18" charset="2"/>
              <a:buChar char=""/>
            </a:pPr>
            <a:r>
              <a:rPr lang="en-US" sz="1870" dirty="0" smtClean="0">
                <a:latin typeface="Arial" panose="020B0604020202020204" pitchFamily="34" charset="0"/>
                <a:cs typeface="Arial" panose="020B0604020202020204" pitchFamily="34" charset="0"/>
              </a:rPr>
              <a:t>Information </a:t>
            </a:r>
            <a:r>
              <a:rPr lang="en-US" sz="1870" dirty="0">
                <a:latin typeface="Arial" panose="020B0604020202020204" pitchFamily="34" charset="0"/>
                <a:cs typeface="Arial" panose="020B0604020202020204" pitchFamily="34" charset="0"/>
              </a:rPr>
              <a:t>has context and meaning so a person knows what it means. The quality of information can be affected by the accuracy, relevance, age, level of detail and completeness of the information. Proofreading is the process of checking information.</a:t>
            </a:r>
          </a:p>
          <a:p>
            <a:pPr marL="361950" indent="-361950">
              <a:buClr>
                <a:srgbClr val="B21212"/>
              </a:buClr>
              <a:buFont typeface="Wingdings 3" panose="05040102010807070707" pitchFamily="18" charset="2"/>
              <a:buChar char=""/>
            </a:pPr>
            <a:r>
              <a:rPr lang="en-US" sz="1870" dirty="0">
                <a:latin typeface="Arial" panose="020B0604020202020204" pitchFamily="34" charset="0"/>
                <a:cs typeface="Arial" panose="020B0604020202020204" pitchFamily="34" charset="0"/>
              </a:rPr>
              <a:t>Data are raw numbers, letters, symbols, sounds or images without meaning. Knowledge allows data to be interpreted and is based on rules and facts. Static data does not normally change. Dynamic data updates as a result of the source data changing. Data collected from a direct data source (primary source) must be used </a:t>
            </a:r>
            <a:r>
              <a:rPr lang="en-US" sz="1870" dirty="0" smtClean="0">
                <a:latin typeface="Arial" panose="020B0604020202020204" pitchFamily="34" charset="0"/>
                <a:cs typeface="Arial" panose="020B0604020202020204" pitchFamily="34" charset="0"/>
              </a:rPr>
              <a:t>for the </a:t>
            </a:r>
            <a:r>
              <a:rPr lang="en-US" sz="1870" dirty="0">
                <a:latin typeface="Arial" panose="020B0604020202020204" pitchFamily="34" charset="0"/>
                <a:cs typeface="Arial" panose="020B0604020202020204" pitchFamily="34" charset="0"/>
              </a:rPr>
              <a:t>same purpose for which it was collected. Data collected from an indirect source (secondary source) already existed for another purpose.</a:t>
            </a:r>
          </a:p>
          <a:p>
            <a:pPr marL="361950" indent="-361950">
              <a:buClr>
                <a:srgbClr val="B21212"/>
              </a:buClr>
              <a:buFont typeface="Wingdings 3" panose="05040102010807070707" pitchFamily="18" charset="2"/>
              <a:buChar char=""/>
            </a:pPr>
            <a:r>
              <a:rPr lang="en-US" sz="1870" dirty="0">
                <a:latin typeface="Arial" panose="020B0604020202020204" pitchFamily="34" charset="0"/>
                <a:cs typeface="Arial" panose="020B0604020202020204" pitchFamily="34" charset="0"/>
              </a:rPr>
              <a:t>Coding is the process of representing data by assigning a code to it for classification or identification. Encoding is the process of storing data in a specific format. Encryption is when data is scrambled so that it cannot be understood.</a:t>
            </a:r>
          </a:p>
          <a:p>
            <a:pPr marL="361950" indent="-361950">
              <a:buClr>
                <a:srgbClr val="B21212"/>
              </a:buClr>
              <a:buFont typeface="Wingdings 3" panose="05040102010807070707" pitchFamily="18" charset="2"/>
              <a:buChar char=""/>
            </a:pPr>
            <a:r>
              <a:rPr lang="en-US" sz="1870" dirty="0">
                <a:latin typeface="Arial" panose="020B0604020202020204" pitchFamily="34" charset="0"/>
                <a:cs typeface="Arial" panose="020B0604020202020204" pitchFamily="34" charset="0"/>
              </a:rPr>
              <a:t>Validation ensures that data is sensible and allowed. Validation checks include a presence check, range check, type check, length check, format check and check digit. Verification is the process of checking data has been transferred correctly. Verification can be done visually or by double data entry.</a:t>
            </a:r>
            <a:endParaRPr lang="en-GB" sz="187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2702766"/>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Chapter 01 – </a:t>
            </a:r>
            <a:r>
              <a:rPr lang="en-IE" sz="4000"/>
              <a:t>Review </a:t>
            </a:r>
            <a:r>
              <a:rPr lang="en-IE" sz="4000" dirty="0" err="1"/>
              <a:t>Questoins</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22</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2" y="1124744"/>
            <a:ext cx="8784975" cy="5447645"/>
          </a:xfrm>
          <a:prstGeom prst="rect">
            <a:avLst/>
          </a:prstGeom>
        </p:spPr>
        <p:txBody>
          <a:bodyPr wrap="square">
            <a:spAutoFit/>
          </a:bodyPr>
          <a:lstStyle/>
          <a:p>
            <a:pPr marL="457200" indent="-457200">
              <a:buClr>
                <a:srgbClr val="B21212"/>
              </a:buClr>
              <a:buFont typeface="+mj-lt"/>
              <a:buAutoNum type="arabicPeriod"/>
            </a:pPr>
            <a:r>
              <a:rPr lang="en-US" sz="2300" dirty="0" smtClean="0">
                <a:latin typeface="Arial" panose="020B0604020202020204" pitchFamily="34" charset="0"/>
                <a:cs typeface="Arial" panose="020B0604020202020204" pitchFamily="34" charset="0"/>
              </a:rPr>
              <a:t>Give </a:t>
            </a:r>
            <a:r>
              <a:rPr lang="en-US" sz="2300" dirty="0">
                <a:latin typeface="Arial" panose="020B0604020202020204" pitchFamily="34" charset="0"/>
                <a:cs typeface="Arial" panose="020B0604020202020204" pitchFamily="34" charset="0"/>
              </a:rPr>
              <a:t>an example of data. [1]</a:t>
            </a:r>
          </a:p>
          <a:p>
            <a:pPr marL="457200" indent="-457200">
              <a:buClr>
                <a:srgbClr val="B21212"/>
              </a:buClr>
              <a:buFont typeface="+mj-lt"/>
              <a:buAutoNum type="arabicPeriod"/>
            </a:pPr>
            <a:r>
              <a:rPr lang="en-US" sz="2300" dirty="0" smtClean="0">
                <a:latin typeface="Arial" panose="020B0604020202020204" pitchFamily="34" charset="0"/>
                <a:cs typeface="Arial" panose="020B0604020202020204" pitchFamily="34" charset="0"/>
              </a:rPr>
              <a:t>Describe </a:t>
            </a:r>
            <a:r>
              <a:rPr lang="en-US" sz="2300" dirty="0">
                <a:latin typeface="Arial" panose="020B0604020202020204" pitchFamily="34" charset="0"/>
                <a:cs typeface="Arial" panose="020B0604020202020204" pitchFamily="34" charset="0"/>
              </a:rPr>
              <a:t>the term knowledge. [</a:t>
            </a:r>
            <a:r>
              <a:rPr lang="en-US" sz="2300" dirty="0" smtClean="0">
                <a:latin typeface="Arial" panose="020B0604020202020204" pitchFamily="34" charset="0"/>
                <a:cs typeface="Arial" panose="020B0604020202020204" pitchFamily="34" charset="0"/>
              </a:rPr>
              <a:t>1]</a:t>
            </a:r>
            <a:br>
              <a:rPr lang="en-US" sz="2300" dirty="0" smtClean="0">
                <a:latin typeface="Arial" panose="020B0604020202020204" pitchFamily="34" charset="0"/>
                <a:cs typeface="Arial" panose="020B0604020202020204" pitchFamily="34" charset="0"/>
              </a:rPr>
            </a:br>
            <a:r>
              <a:rPr lang="en-US" sz="1200" dirty="0" smtClean="0">
                <a:latin typeface="Arial" panose="020B0604020202020204" pitchFamily="34" charset="0"/>
                <a:cs typeface="Arial" panose="020B0604020202020204" pitchFamily="34" charset="0"/>
              </a:rPr>
              <a:t/>
            </a:r>
            <a:br>
              <a:rPr lang="en-US" sz="12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A </a:t>
            </a:r>
            <a:r>
              <a:rPr lang="en-US" sz="2300" dirty="0">
                <a:latin typeface="Arial" panose="020B0604020202020204" pitchFamily="34" charset="0"/>
                <a:cs typeface="Arial" panose="020B0604020202020204" pitchFamily="34" charset="0"/>
              </a:rPr>
              <a:t>news and sports website includes both static and dynamic data.</a:t>
            </a:r>
          </a:p>
          <a:p>
            <a:pPr marL="457200" indent="-457200">
              <a:buClr>
                <a:srgbClr val="B21212"/>
              </a:buClr>
              <a:buFont typeface="+mj-lt"/>
              <a:buAutoNum type="arabicPeriod"/>
            </a:pPr>
            <a:r>
              <a:rPr lang="en-US" sz="2300" b="1" dirty="0" smtClean="0">
                <a:latin typeface="Arial" panose="020B0604020202020204" pitchFamily="34" charset="0"/>
                <a:cs typeface="Arial" panose="020B0604020202020204" pitchFamily="34" charset="0"/>
              </a:rPr>
              <a:t>a</a:t>
            </a:r>
            <a:r>
              <a:rPr lang="en-US" sz="2300" dirty="0" smtClean="0">
                <a:latin typeface="Arial" panose="020B0604020202020204" pitchFamily="34" charset="0"/>
                <a:cs typeface="Arial" panose="020B0604020202020204" pitchFamily="34" charset="0"/>
              </a:rPr>
              <a:t> </a:t>
            </a:r>
            <a:r>
              <a:rPr lang="en-US" sz="2300" dirty="0">
                <a:latin typeface="Arial" panose="020B0604020202020204" pitchFamily="34" charset="0"/>
                <a:cs typeface="Arial" panose="020B0604020202020204" pitchFamily="34" charset="0"/>
              </a:rPr>
              <a:t>Compare static and dynamic data. [</a:t>
            </a:r>
            <a:r>
              <a:rPr lang="en-US" sz="2300" dirty="0" smtClean="0">
                <a:latin typeface="Arial" panose="020B0604020202020204" pitchFamily="34" charset="0"/>
                <a:cs typeface="Arial" panose="020B0604020202020204" pitchFamily="34" charset="0"/>
              </a:rPr>
              <a:t>4]</a:t>
            </a:r>
            <a:br>
              <a:rPr lang="en-US" sz="2300" dirty="0" smtClean="0">
                <a:latin typeface="Arial" panose="020B0604020202020204" pitchFamily="34" charset="0"/>
                <a:cs typeface="Arial" panose="020B0604020202020204" pitchFamily="34" charset="0"/>
              </a:rPr>
            </a:br>
            <a:r>
              <a:rPr lang="en-US" sz="2300" b="1" dirty="0" smtClean="0">
                <a:latin typeface="Arial" panose="020B0604020202020204" pitchFamily="34" charset="0"/>
                <a:cs typeface="Arial" panose="020B0604020202020204" pitchFamily="34" charset="0"/>
              </a:rPr>
              <a:t>b</a:t>
            </a:r>
            <a:r>
              <a:rPr lang="en-US" sz="2300" dirty="0" smtClean="0">
                <a:latin typeface="Arial" panose="020B0604020202020204" pitchFamily="34" charset="0"/>
                <a:cs typeface="Arial" panose="020B0604020202020204" pitchFamily="34" charset="0"/>
              </a:rPr>
              <a:t> </a:t>
            </a:r>
            <a:r>
              <a:rPr lang="en-US" sz="2300" dirty="0">
                <a:latin typeface="Arial" panose="020B0604020202020204" pitchFamily="34" charset="0"/>
                <a:cs typeface="Arial" panose="020B0604020202020204" pitchFamily="34" charset="0"/>
              </a:rPr>
              <a:t>Identify and describe two factors that affect the quality of information on the website. [4] </a:t>
            </a:r>
            <a:r>
              <a:rPr lang="en-US" sz="2300" dirty="0" smtClean="0">
                <a:latin typeface="Arial" panose="020B0604020202020204" pitchFamily="34" charset="0"/>
                <a:cs typeface="Arial" panose="020B0604020202020204" pitchFamily="34" charset="0"/>
              </a:rPr>
              <a:t/>
            </a:r>
            <a:br>
              <a:rPr lang="en-US" sz="2300" dirty="0" smtClean="0">
                <a:latin typeface="Arial" panose="020B0604020202020204" pitchFamily="34" charset="0"/>
                <a:cs typeface="Arial" panose="020B0604020202020204" pitchFamily="34" charset="0"/>
              </a:rPr>
            </a:br>
            <a:r>
              <a:rPr lang="en-US" sz="2300" b="1" dirty="0" smtClean="0">
                <a:latin typeface="Arial" panose="020B0604020202020204" pitchFamily="34" charset="0"/>
                <a:cs typeface="Arial" panose="020B0604020202020204" pitchFamily="34" charset="0"/>
              </a:rPr>
              <a:t>c</a:t>
            </a:r>
            <a:r>
              <a:rPr lang="en-US" sz="2300" dirty="0" smtClean="0">
                <a:latin typeface="Arial" panose="020B0604020202020204" pitchFamily="34" charset="0"/>
                <a:cs typeface="Arial" panose="020B0604020202020204" pitchFamily="34" charset="0"/>
              </a:rPr>
              <a:t> </a:t>
            </a:r>
            <a:r>
              <a:rPr lang="en-US" sz="2300" dirty="0">
                <a:latin typeface="Arial" panose="020B0604020202020204" pitchFamily="34" charset="0"/>
                <a:cs typeface="Arial" panose="020B0604020202020204" pitchFamily="34" charset="0"/>
              </a:rPr>
              <a:t>Give an example of coded data related to the news and sports website. [</a:t>
            </a:r>
            <a:r>
              <a:rPr lang="en-US" sz="2300" dirty="0" smtClean="0">
                <a:latin typeface="Arial" panose="020B0604020202020204" pitchFamily="34" charset="0"/>
                <a:cs typeface="Arial" panose="020B0604020202020204" pitchFamily="34" charset="0"/>
              </a:rPr>
              <a:t>1]</a:t>
            </a:r>
            <a:br>
              <a:rPr lang="en-US" sz="23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website streams news and sports </a:t>
            </a:r>
            <a:r>
              <a:rPr lang="en-US" sz="2300" dirty="0" smtClean="0">
                <a:latin typeface="Arial" panose="020B0604020202020204" pitchFamily="34" charset="0"/>
                <a:cs typeface="Arial" panose="020B0604020202020204" pitchFamily="34" charset="0"/>
              </a:rPr>
              <a:t>videos.</a:t>
            </a:r>
            <a:br>
              <a:rPr lang="en-US" sz="2300" dirty="0" smtClean="0">
                <a:latin typeface="Arial" panose="020B0604020202020204" pitchFamily="34" charset="0"/>
                <a:cs typeface="Arial" panose="020B0604020202020204" pitchFamily="34" charset="0"/>
              </a:rPr>
            </a:br>
            <a:r>
              <a:rPr lang="en-US" sz="2300" b="1" dirty="0" smtClean="0">
                <a:latin typeface="Arial" panose="020B0604020202020204" pitchFamily="34" charset="0"/>
                <a:cs typeface="Arial" panose="020B0604020202020204" pitchFamily="34" charset="0"/>
              </a:rPr>
              <a:t>d</a:t>
            </a:r>
            <a:r>
              <a:rPr lang="en-US" sz="2300" dirty="0" smtClean="0">
                <a:latin typeface="Arial" panose="020B0604020202020204" pitchFamily="34" charset="0"/>
                <a:cs typeface="Arial" panose="020B0604020202020204" pitchFamily="34" charset="0"/>
              </a:rPr>
              <a:t> </a:t>
            </a:r>
            <a:r>
              <a:rPr lang="en-US" sz="2300" dirty="0">
                <a:latin typeface="Arial" panose="020B0604020202020204" pitchFamily="34" charset="0"/>
                <a:cs typeface="Arial" panose="020B0604020202020204" pitchFamily="34" charset="0"/>
              </a:rPr>
              <a:t>Explain why the video is compressed when it is encoded. [</a:t>
            </a:r>
            <a:r>
              <a:rPr lang="en-US" sz="2300" dirty="0" smtClean="0">
                <a:latin typeface="Arial" panose="020B0604020202020204" pitchFamily="34" charset="0"/>
                <a:cs typeface="Arial" panose="020B0604020202020204" pitchFamily="34" charset="0"/>
              </a:rPr>
              <a:t>2]</a:t>
            </a:r>
            <a:br>
              <a:rPr lang="en-US" sz="2300" dirty="0" smtClean="0">
                <a:latin typeface="Arial" panose="020B0604020202020204" pitchFamily="34" charset="0"/>
                <a:cs typeface="Arial" panose="020B0604020202020204" pitchFamily="34" charset="0"/>
              </a:rPr>
            </a:br>
            <a:r>
              <a:rPr lang="en-US" sz="2300" b="1" dirty="0" smtClean="0">
                <a:latin typeface="Arial" panose="020B0604020202020204" pitchFamily="34" charset="0"/>
                <a:cs typeface="Arial" panose="020B0604020202020204" pitchFamily="34" charset="0"/>
              </a:rPr>
              <a:t>e</a:t>
            </a:r>
            <a:r>
              <a:rPr lang="en-US" sz="2300" dirty="0" smtClean="0">
                <a:latin typeface="Arial" panose="020B0604020202020204" pitchFamily="34" charset="0"/>
                <a:cs typeface="Arial" panose="020B0604020202020204" pitchFamily="34" charset="0"/>
              </a:rPr>
              <a:t> </a:t>
            </a:r>
            <a:r>
              <a:rPr lang="en-US" sz="2300" dirty="0">
                <a:latin typeface="Arial" panose="020B0604020202020204" pitchFamily="34" charset="0"/>
                <a:cs typeface="Arial" panose="020B0604020202020204" pitchFamily="34" charset="0"/>
              </a:rPr>
              <a:t>Identify three factors that will affect the size of a video file. [</a:t>
            </a:r>
            <a:r>
              <a:rPr lang="en-US" sz="2300" dirty="0" smtClean="0">
                <a:latin typeface="Arial" panose="020B0604020202020204" pitchFamily="34" charset="0"/>
                <a:cs typeface="Arial" panose="020B0604020202020204" pitchFamily="34" charset="0"/>
              </a:rPr>
              <a:t>1]</a:t>
            </a:r>
            <a:br>
              <a:rPr lang="en-US" sz="2300" dirty="0" smtClean="0">
                <a:latin typeface="Arial" panose="020B0604020202020204" pitchFamily="34" charset="0"/>
                <a:cs typeface="Arial" panose="020B0604020202020204" pitchFamily="34" charset="0"/>
              </a:rPr>
            </a:br>
            <a:r>
              <a:rPr lang="en-US" sz="2300" b="1" dirty="0" smtClean="0">
                <a:latin typeface="Arial" panose="020B0604020202020204" pitchFamily="34" charset="0"/>
                <a:cs typeface="Arial" panose="020B0604020202020204" pitchFamily="34" charset="0"/>
              </a:rPr>
              <a:t>f</a:t>
            </a:r>
            <a:r>
              <a:rPr lang="en-US" sz="2300" dirty="0" smtClean="0">
                <a:latin typeface="Arial" panose="020B0604020202020204" pitchFamily="34" charset="0"/>
                <a:cs typeface="Arial" panose="020B0604020202020204" pitchFamily="34" charset="0"/>
              </a:rPr>
              <a:t> </a:t>
            </a:r>
            <a:r>
              <a:rPr lang="en-US" sz="2300" dirty="0">
                <a:latin typeface="Arial" panose="020B0604020202020204" pitchFamily="34" charset="0"/>
                <a:cs typeface="Arial" panose="020B0604020202020204" pitchFamily="34" charset="0"/>
              </a:rPr>
              <a:t>Identify and describe two factors that affect the file size of images on the website. [</a:t>
            </a:r>
            <a:r>
              <a:rPr lang="en-US" sz="2300" dirty="0" smtClean="0">
                <a:latin typeface="Arial" panose="020B0604020202020204" pitchFamily="34" charset="0"/>
                <a:cs typeface="Arial" panose="020B0604020202020204" pitchFamily="34" charset="0"/>
              </a:rPr>
              <a:t>4]</a:t>
            </a:r>
            <a:endParaRPr lang="en-US" sz="2300"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78157" y="113751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86092860"/>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Chapter 01 – Review Questions</a:t>
            </a:r>
            <a:endParaRPr lang="en-GB" sz="4000" b="1"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00" b="1" dirty="0" smtClean="0">
                <a:latin typeface="Arial" panose="020B0604020202020204" pitchFamily="34" charset="0"/>
                <a:cs typeface="Arial" panose="020B0604020202020204" pitchFamily="34" charset="0"/>
              </a:rPr>
              <a:t>Page 22</a:t>
            </a:r>
            <a:endParaRPr lang="en-GB" sz="1200" b="1" dirty="0">
              <a:latin typeface="Arial" panose="020B0604020202020204" pitchFamily="34" charset="0"/>
              <a:cs typeface="Arial" panose="020B0604020202020204" pitchFamily="34" charset="0"/>
            </a:endParaRPr>
          </a:p>
        </p:txBody>
      </p:sp>
      <p:sp>
        <p:nvSpPr>
          <p:cNvPr id="2" name="Rectangle 1"/>
          <p:cNvSpPr/>
          <p:nvPr/>
        </p:nvSpPr>
        <p:spPr>
          <a:xfrm>
            <a:off x="179512" y="1124744"/>
            <a:ext cx="8784975" cy="5778505"/>
          </a:xfrm>
          <a:prstGeom prst="rect">
            <a:avLst/>
          </a:prstGeom>
        </p:spPr>
        <p:txBody>
          <a:bodyPr wrap="square">
            <a:spAutoFit/>
          </a:bodyPr>
          <a:lstStyle/>
          <a:p>
            <a:pPr marL="449263">
              <a:buClr>
                <a:srgbClr val="B21212"/>
              </a:buClr>
            </a:pPr>
            <a:r>
              <a:rPr lang="en-US" sz="2200" dirty="0">
                <a:latin typeface="Arial" panose="020B0604020202020204" pitchFamily="34" charset="0"/>
                <a:cs typeface="Arial" panose="020B0604020202020204" pitchFamily="34" charset="0"/>
              </a:rPr>
              <a:t>Users can pay for premium services on the website using their credit card.</a:t>
            </a:r>
          </a:p>
          <a:p>
            <a:pPr marL="457200" indent="-457200">
              <a:buClr>
                <a:srgbClr val="B21212"/>
              </a:buClr>
              <a:buFont typeface="+mj-lt"/>
              <a:buAutoNum type="arabicPeriod" startAt="4"/>
            </a:pPr>
            <a:r>
              <a:rPr lang="en-US" sz="2200" b="1" dirty="0" smtClean="0">
                <a:latin typeface="Arial" panose="020B0604020202020204" pitchFamily="34" charset="0"/>
                <a:cs typeface="Arial" panose="020B0604020202020204" pitchFamily="34" charset="0"/>
              </a:rPr>
              <a:t>a</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Explain why the website uses https at the beginning of the website address instead of http. [</a:t>
            </a:r>
            <a:r>
              <a:rPr lang="en-US" sz="2200" dirty="0" smtClean="0">
                <a:latin typeface="Arial" panose="020B0604020202020204" pitchFamily="34" charset="0"/>
                <a:cs typeface="Arial" panose="020B0604020202020204" pitchFamily="34" charset="0"/>
              </a:rPr>
              <a:t>4]</a:t>
            </a:r>
            <a:br>
              <a:rPr lang="en-US" sz="2200"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b</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Describe symmetric encryption. [</a:t>
            </a:r>
            <a:r>
              <a:rPr lang="en-US" sz="2200" dirty="0" smtClean="0">
                <a:latin typeface="Arial" panose="020B0604020202020204" pitchFamily="34" charset="0"/>
                <a:cs typeface="Arial" panose="020B0604020202020204" pitchFamily="34" charset="0"/>
              </a:rPr>
              <a:t>1]</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journalists working for the website encrypt their </a:t>
            </a:r>
            <a:r>
              <a:rPr lang="en-US" sz="2200" dirty="0" smtClean="0">
                <a:latin typeface="Arial" panose="020B0604020202020204" pitchFamily="34" charset="0"/>
                <a:cs typeface="Arial" panose="020B0604020202020204" pitchFamily="34" charset="0"/>
              </a:rPr>
              <a:t>emails.</a:t>
            </a:r>
            <a:br>
              <a:rPr lang="en-US" sz="2200"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c</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Describe how asymmetric encryption is used with emails. [</a:t>
            </a:r>
            <a:r>
              <a:rPr lang="en-US" sz="2200" dirty="0" smtClean="0">
                <a:latin typeface="Arial" panose="020B0604020202020204" pitchFamily="34" charset="0"/>
                <a:cs typeface="Arial" panose="020B0604020202020204" pitchFamily="34" charset="0"/>
              </a:rPr>
              <a:t>2]</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When </a:t>
            </a:r>
            <a:r>
              <a:rPr lang="en-US" sz="2200" dirty="0">
                <a:latin typeface="Arial" panose="020B0604020202020204" pitchFamily="34" charset="0"/>
                <a:cs typeface="Arial" panose="020B0604020202020204" pitchFamily="34" charset="0"/>
              </a:rPr>
              <a:t>the users subscribe to premium features, they have to choose a </a:t>
            </a:r>
            <a:r>
              <a:rPr lang="en-US" sz="2200" dirty="0" smtClean="0">
                <a:latin typeface="Arial" panose="020B0604020202020204" pitchFamily="34" charset="0"/>
                <a:cs typeface="Arial" panose="020B0604020202020204" pitchFamily="34" charset="0"/>
              </a:rPr>
              <a:t>password.</a:t>
            </a:r>
            <a:br>
              <a:rPr lang="en-US" sz="2200"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d</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Describe how verification can be used when entering the password. [</a:t>
            </a:r>
            <a:r>
              <a:rPr lang="en-US" sz="2200" dirty="0" smtClean="0">
                <a:latin typeface="Arial" panose="020B0604020202020204" pitchFamily="34" charset="0"/>
                <a:cs typeface="Arial" panose="020B0604020202020204" pitchFamily="34" charset="0"/>
              </a:rPr>
              <a:t>1]</a:t>
            </a:r>
            <a:br>
              <a:rPr lang="en-US" sz="2200" dirty="0" smtClean="0">
                <a:latin typeface="Arial" panose="020B0604020202020204" pitchFamily="34" charset="0"/>
                <a:cs typeface="Arial" panose="020B0604020202020204" pitchFamily="34" charset="0"/>
              </a:rPr>
            </a:br>
            <a:r>
              <a:rPr lang="en-US" sz="1050" dirty="0" smtClean="0">
                <a:latin typeface="Arial" panose="020B0604020202020204" pitchFamily="34" charset="0"/>
                <a:cs typeface="Arial" panose="020B0604020202020204" pitchFamily="34" charset="0"/>
              </a:rPr>
              <a:t/>
            </a:r>
            <a:br>
              <a:rPr lang="en-US" sz="105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There </a:t>
            </a:r>
            <a:r>
              <a:rPr lang="en-US" sz="2200" dirty="0">
                <a:latin typeface="Arial" panose="020B0604020202020204" pitchFamily="34" charset="0"/>
                <a:cs typeface="Arial" panose="020B0604020202020204" pitchFamily="34" charset="0"/>
              </a:rPr>
              <a:t>is a form on the website that can be used to submit news stories. When data is entered onto the form, it is validated.</a:t>
            </a:r>
          </a:p>
          <a:p>
            <a:pPr marL="457200" indent="-457200">
              <a:buClr>
                <a:srgbClr val="B21212"/>
              </a:buClr>
              <a:buFont typeface="+mj-lt"/>
              <a:buAutoNum type="arabicPeriod" startAt="4"/>
            </a:pPr>
            <a:r>
              <a:rPr lang="en-US" sz="2200" b="1" dirty="0" smtClean="0">
                <a:latin typeface="Arial" panose="020B0604020202020204" pitchFamily="34" charset="0"/>
                <a:cs typeface="Arial" panose="020B0604020202020204" pitchFamily="34" charset="0"/>
              </a:rPr>
              <a:t>a</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Describe the purpose of validation. [</a:t>
            </a:r>
            <a:r>
              <a:rPr lang="en-US" sz="2200" dirty="0" smtClean="0">
                <a:latin typeface="Arial" panose="020B0604020202020204" pitchFamily="34" charset="0"/>
                <a:cs typeface="Arial" panose="020B0604020202020204" pitchFamily="34" charset="0"/>
              </a:rPr>
              <a:t>1]</a:t>
            </a:r>
            <a:br>
              <a:rPr lang="en-US" sz="2200"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b</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Using an example related to submitting a news story, identify and describe one method of validation. [3]</a:t>
            </a:r>
            <a:endParaRPr lang="en-GB" sz="2200"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8378157" y="170080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280129330"/>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2000" dirty="0" smtClean="0"/>
              <a:t>01 – </a:t>
            </a:r>
            <a:r>
              <a:rPr lang="en-US" sz="2000" dirty="0"/>
              <a:t>Data, information, knowledge and </a:t>
            </a:r>
            <a:r>
              <a:rPr lang="en-US" sz="2000" dirty="0" smtClean="0"/>
              <a:t>processing - </a:t>
            </a:r>
            <a:r>
              <a:rPr lang="en-IE" sz="2000" dirty="0" smtClean="0"/>
              <a:t>Syllabus Content</a:t>
            </a:r>
            <a:endParaRPr lang="en-GB" sz="2000" b="1" dirty="0" smtClean="0"/>
          </a:p>
        </p:txBody>
      </p:sp>
      <p:sp>
        <p:nvSpPr>
          <p:cNvPr id="34" name="Rectangle 33"/>
          <p:cNvSpPr/>
          <p:nvPr/>
        </p:nvSpPr>
        <p:spPr>
          <a:xfrm>
            <a:off x="179512" y="1124744"/>
            <a:ext cx="8712968" cy="5466112"/>
          </a:xfrm>
          <a:prstGeom prst="rect">
            <a:avLst/>
          </a:prstGeom>
        </p:spPr>
        <p:txBody>
          <a:bodyPr wrap="square">
            <a:spAutoFit/>
          </a:bodyPr>
          <a:lstStyle/>
          <a:p>
            <a:pPr>
              <a:buClr>
                <a:srgbClr val="0070C0"/>
              </a:buClr>
            </a:pPr>
            <a:r>
              <a:rPr lang="en-US" sz="1940" dirty="0" smtClean="0"/>
              <a:t>Candidates </a:t>
            </a:r>
            <a:r>
              <a:rPr lang="en-US" sz="1940" dirty="0"/>
              <a:t>should be able to:</a:t>
            </a:r>
          </a:p>
          <a:p>
            <a:pPr marL="355600" indent="-355600">
              <a:buClr>
                <a:srgbClr val="0070C0"/>
              </a:buClr>
              <a:buFont typeface="Wingdings 3" panose="05040102010807070707" pitchFamily="18" charset="2"/>
              <a:buChar char=""/>
            </a:pPr>
            <a:r>
              <a:rPr lang="en-US" sz="1940" b="1" dirty="0"/>
              <a:t>1.1 Data, information and knowledge</a:t>
            </a:r>
          </a:p>
          <a:p>
            <a:pPr marL="711200" indent="-355600">
              <a:buClr>
                <a:srgbClr val="0070C0"/>
              </a:buClr>
              <a:buFont typeface="Wingdings" panose="05000000000000000000" pitchFamily="2" charset="2"/>
              <a:buChar char="§"/>
            </a:pPr>
            <a:r>
              <a:rPr lang="en-US" sz="1940" dirty="0" smtClean="0"/>
              <a:t>define </a:t>
            </a:r>
            <a:r>
              <a:rPr lang="en-US" sz="1940" dirty="0"/>
              <a:t>data, clearly identifying that data has no meaning</a:t>
            </a:r>
          </a:p>
          <a:p>
            <a:pPr marL="711200" indent="-355600">
              <a:buClr>
                <a:srgbClr val="0070C0"/>
              </a:buClr>
              <a:buFont typeface="Wingdings" panose="05000000000000000000" pitchFamily="2" charset="2"/>
              <a:buChar char="§"/>
            </a:pPr>
            <a:r>
              <a:rPr lang="en-US" sz="1940" dirty="0" smtClean="0"/>
              <a:t>define </a:t>
            </a:r>
            <a:r>
              <a:rPr lang="en-US" sz="1940" dirty="0"/>
              <a:t>information and show how data can become information through context and meaning</a:t>
            </a:r>
          </a:p>
          <a:p>
            <a:pPr marL="711200" indent="-355600">
              <a:buClr>
                <a:srgbClr val="0070C0"/>
              </a:buClr>
              <a:buFont typeface="Wingdings" panose="05000000000000000000" pitchFamily="2" charset="2"/>
              <a:buChar char="§"/>
            </a:pPr>
            <a:r>
              <a:rPr lang="en-US" sz="1940" dirty="0" smtClean="0"/>
              <a:t>define </a:t>
            </a:r>
            <a:r>
              <a:rPr lang="en-US" sz="1940" dirty="0"/>
              <a:t>knowledge and understand that information becomes knowledge when human experience </a:t>
            </a:r>
            <a:r>
              <a:rPr lang="en-US" sz="1940" dirty="0" smtClean="0"/>
              <a:t>is applied</a:t>
            </a:r>
            <a:endParaRPr lang="en-US" sz="1940" dirty="0"/>
          </a:p>
          <a:p>
            <a:pPr marL="355600" indent="-355600">
              <a:buClr>
                <a:srgbClr val="0070C0"/>
              </a:buClr>
              <a:buFont typeface="Wingdings 3" panose="05040102010807070707" pitchFamily="18" charset="2"/>
              <a:buChar char=""/>
            </a:pPr>
            <a:r>
              <a:rPr lang="en-US" sz="1940" b="1" dirty="0"/>
              <a:t>1.2 Sources of data</a:t>
            </a:r>
          </a:p>
          <a:p>
            <a:pPr marL="711200" indent="-355600">
              <a:buClr>
                <a:srgbClr val="0070C0"/>
              </a:buClr>
              <a:buFont typeface="Wingdings" panose="05000000000000000000" pitchFamily="2" charset="2"/>
              <a:buChar char="§"/>
            </a:pPr>
            <a:r>
              <a:rPr lang="en-US" sz="1940" dirty="0" smtClean="0"/>
              <a:t>define </a:t>
            </a:r>
            <a:r>
              <a:rPr lang="en-US" sz="1940" dirty="0"/>
              <a:t>static data and give an example</a:t>
            </a:r>
          </a:p>
          <a:p>
            <a:pPr marL="711200" indent="-355600">
              <a:buClr>
                <a:srgbClr val="0070C0"/>
              </a:buClr>
              <a:buFont typeface="Wingdings" panose="05000000000000000000" pitchFamily="2" charset="2"/>
              <a:buChar char="§"/>
            </a:pPr>
            <a:r>
              <a:rPr lang="en-US" sz="1940" dirty="0" smtClean="0"/>
              <a:t>define </a:t>
            </a:r>
            <a:r>
              <a:rPr lang="en-US" sz="1940" dirty="0"/>
              <a:t>dynamic data and give an example</a:t>
            </a:r>
          </a:p>
          <a:p>
            <a:pPr marL="711200" indent="-355600">
              <a:buClr>
                <a:srgbClr val="0070C0"/>
              </a:buClr>
              <a:buFont typeface="Wingdings" panose="05000000000000000000" pitchFamily="2" charset="2"/>
              <a:buChar char="§"/>
            </a:pPr>
            <a:r>
              <a:rPr lang="en-US" sz="1940" dirty="0" smtClean="0"/>
              <a:t>compare </a:t>
            </a:r>
            <a:r>
              <a:rPr lang="en-US" sz="1940" dirty="0"/>
              <a:t>the use of static information sources with dynamic information sources</a:t>
            </a:r>
          </a:p>
          <a:p>
            <a:pPr marL="711200" indent="-355600">
              <a:buClr>
                <a:srgbClr val="0070C0"/>
              </a:buClr>
              <a:buFont typeface="Wingdings" panose="05000000000000000000" pitchFamily="2" charset="2"/>
              <a:buChar char="§"/>
            </a:pPr>
            <a:r>
              <a:rPr lang="en-US" sz="1940" dirty="0" smtClean="0"/>
              <a:t>define </a:t>
            </a:r>
            <a:r>
              <a:rPr lang="en-US" sz="1940" dirty="0"/>
              <a:t>direct and indirect data source</a:t>
            </a:r>
          </a:p>
          <a:p>
            <a:pPr marL="711200" indent="-355600">
              <a:buClr>
                <a:srgbClr val="0070C0"/>
              </a:buClr>
              <a:buFont typeface="Wingdings" panose="05000000000000000000" pitchFamily="2" charset="2"/>
              <a:buChar char="§"/>
            </a:pPr>
            <a:r>
              <a:rPr lang="en-US" sz="1940" dirty="0" smtClean="0"/>
              <a:t>understand </a:t>
            </a:r>
            <a:r>
              <a:rPr lang="en-US" sz="1940" dirty="0"/>
              <a:t>the advantages and disadvantages of gathering data from direct and indirect data sources</a:t>
            </a:r>
          </a:p>
          <a:p>
            <a:pPr marL="355600" indent="-355600">
              <a:buClr>
                <a:srgbClr val="0070C0"/>
              </a:buClr>
              <a:buFont typeface="Wingdings 3" panose="05040102010807070707" pitchFamily="18" charset="2"/>
              <a:buChar char=""/>
            </a:pPr>
            <a:r>
              <a:rPr lang="en-US" sz="1940" b="1" dirty="0"/>
              <a:t>1.3 Quality of information</a:t>
            </a:r>
          </a:p>
          <a:p>
            <a:pPr marL="711200" indent="-355600">
              <a:buClr>
                <a:srgbClr val="0070C0"/>
              </a:buClr>
              <a:buFont typeface="Wingdings" panose="05000000000000000000" pitchFamily="2" charset="2"/>
              <a:buChar char="§"/>
            </a:pPr>
            <a:r>
              <a:rPr lang="en-US" sz="1940" dirty="0" smtClean="0"/>
              <a:t>understand </a:t>
            </a:r>
            <a:r>
              <a:rPr lang="en-US" sz="1940" dirty="0"/>
              <a:t>how accuracy, relevance, age, level of detail and completeness of the information can </a:t>
            </a:r>
            <a:r>
              <a:rPr lang="en-US" sz="1940" dirty="0" smtClean="0"/>
              <a:t>affect its </a:t>
            </a:r>
            <a:r>
              <a:rPr lang="en-US" sz="1940" dirty="0"/>
              <a:t>quality</a:t>
            </a:r>
          </a:p>
        </p:txBody>
      </p:sp>
    </p:spTree>
    <p:extLst>
      <p:ext uri="{BB962C8B-B14F-4D97-AF65-F5344CB8AC3E}">
        <p14:creationId xmlns:p14="http://schemas.microsoft.com/office/powerpoint/2010/main" val="176692588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openxmlformats.org/package/2006/metadata/core-properties"/>
    <ds:schemaRef ds:uri="http://www.w3.org/XML/1998/namespace"/>
    <ds:schemaRef ds:uri="http://schemas.microsoft.com/office/2006/metadata/properties"/>
    <ds:schemaRef ds:uri="http://schemas.microsoft.com/office/2006/documentManagement/types"/>
    <ds:schemaRef ds:uri="http://purl.org/dc/dcmitype/"/>
    <ds:schemaRef ds:uri="http://purl.org/dc/terms/"/>
    <ds:schemaRef ds:uri="http://purl.org/dc/elements/1.1/"/>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48854</TotalTime>
  <Words>11923</Words>
  <Application>Microsoft Office PowerPoint</Application>
  <PresentationFormat>On-screen Show (4:3)</PresentationFormat>
  <Paragraphs>1304</Paragraphs>
  <Slides>88</Slides>
  <Notes>88</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88</vt:i4>
      </vt:variant>
    </vt:vector>
  </HeadingPairs>
  <TitlesOfParts>
    <vt:vector size="98" baseType="lpstr">
      <vt:lpstr>Arial</vt:lpstr>
      <vt:lpstr>Calibri</vt:lpstr>
      <vt:lpstr>Courier New</vt:lpstr>
      <vt:lpstr>Lucida Sans Unicode</vt:lpstr>
      <vt:lpstr>Segoe UI</vt:lpstr>
      <vt:lpstr>Verdana</vt:lpstr>
      <vt:lpstr>Wingdings</vt:lpstr>
      <vt:lpstr>Wingdings 2</vt:lpstr>
      <vt:lpstr>Wingdings 3</vt:lpstr>
      <vt:lpstr>Enderoth</vt:lpstr>
      <vt:lpstr>PowerPoint Presentation</vt:lpstr>
      <vt:lpstr>1 – Key Concepts</vt:lpstr>
      <vt:lpstr>1 – Key Concepts</vt:lpstr>
      <vt:lpstr>2 – Assessment Structure</vt:lpstr>
      <vt:lpstr>2 – Assessment Structure</vt:lpstr>
      <vt:lpstr>2 – Assessment Structure</vt:lpstr>
      <vt:lpstr>2 – Grade Descriptors – Grade A</vt:lpstr>
      <vt:lpstr>3 – Assessment Objectives</vt:lpstr>
      <vt:lpstr>01 – Data, information, knowledge and processing - Syllabus Content</vt:lpstr>
      <vt:lpstr>01 – Data, information, knowledge and processing - Syllabus Content</vt:lpstr>
      <vt:lpstr>01 – Learning Objectives</vt:lpstr>
      <vt:lpstr>1.01 – Data, Information and Knowledge</vt:lpstr>
      <vt:lpstr>1.01 – Data, Information and Knowledge</vt:lpstr>
      <vt:lpstr>1.01 – Data, Information and Knowledge</vt:lpstr>
      <vt:lpstr>1.01 – Data, Information and Knowledge</vt:lpstr>
      <vt:lpstr>1.01 – Data, Information and Knowledge</vt:lpstr>
      <vt:lpstr>1.01 – Data, Information and Knowledge</vt:lpstr>
      <vt:lpstr>1.02 – Sources of Data</vt:lpstr>
      <vt:lpstr>1.02 – Sources of Data</vt:lpstr>
      <vt:lpstr>1.02 – Sources of Data</vt:lpstr>
      <vt:lpstr>1.02 – Sources of Data</vt:lpstr>
      <vt:lpstr>1.02 – Sources of Data</vt:lpstr>
      <vt:lpstr>1.02 – Sources of Data</vt:lpstr>
      <vt:lpstr>1.02 – Sources of Data</vt:lpstr>
      <vt:lpstr>1.02 – Sources of Data</vt:lpstr>
      <vt:lpstr>1.02 – Sources of Data</vt:lpstr>
      <vt:lpstr>1.02 – Sources of Data</vt:lpstr>
      <vt:lpstr>1.03 – Quality of Information</vt:lpstr>
      <vt:lpstr>1.03 – Quality of Information</vt:lpstr>
      <vt:lpstr>1.03 – Quality of Information</vt:lpstr>
      <vt:lpstr>1.03 – Quality of Information</vt:lpstr>
      <vt:lpstr>1.03 – Quality of Information</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1.04 – Coding, Encoding &amp; Encrypting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1.05 – Checking the Accuracy of Data</vt:lpstr>
      <vt:lpstr>1.06 – Summary</vt:lpstr>
      <vt:lpstr>Chapter 01 – Review Questoins</vt:lpstr>
      <vt:lpstr>Chapter 01 – Review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Chapter 01 - Data, Information, Knowledge and Processing</cp:keywords>
  <cp:lastModifiedBy>Stephen Rafferty</cp:lastModifiedBy>
  <cp:revision>1737</cp:revision>
  <cp:lastPrinted>2014-01-22T18:25:48Z</cp:lastPrinted>
  <dcterms:created xsi:type="dcterms:W3CDTF">2008-03-12T11:01:44Z</dcterms:created>
  <dcterms:modified xsi:type="dcterms:W3CDTF">2018-08-02T08:49:41Z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